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51"/>
  </p:notesMasterIdLst>
  <p:sldIdLst>
    <p:sldId id="256" r:id="rId3"/>
    <p:sldId id="349" r:id="rId4"/>
    <p:sldId id="341" r:id="rId5"/>
    <p:sldId id="319" r:id="rId6"/>
    <p:sldId id="343" r:id="rId7"/>
    <p:sldId id="364" r:id="rId8"/>
    <p:sldId id="321" r:id="rId9"/>
    <p:sldId id="322" r:id="rId10"/>
    <p:sldId id="358" r:id="rId11"/>
    <p:sldId id="323" r:id="rId12"/>
    <p:sldId id="325" r:id="rId13"/>
    <p:sldId id="326" r:id="rId14"/>
    <p:sldId id="365" r:id="rId15"/>
    <p:sldId id="359" r:id="rId16"/>
    <p:sldId id="328" r:id="rId17"/>
    <p:sldId id="329" r:id="rId18"/>
    <p:sldId id="336" r:id="rId19"/>
    <p:sldId id="330" r:id="rId20"/>
    <p:sldId id="331" r:id="rId21"/>
    <p:sldId id="334" r:id="rId22"/>
    <p:sldId id="337" r:id="rId23"/>
    <p:sldId id="332" r:id="rId24"/>
    <p:sldId id="338" r:id="rId25"/>
    <p:sldId id="294" r:id="rId26"/>
    <p:sldId id="295" r:id="rId27"/>
    <p:sldId id="305" r:id="rId28"/>
    <p:sldId id="339" r:id="rId29"/>
    <p:sldId id="310" r:id="rId30"/>
    <p:sldId id="312" r:id="rId31"/>
    <p:sldId id="313" r:id="rId32"/>
    <p:sldId id="314" r:id="rId33"/>
    <p:sldId id="315" r:id="rId34"/>
    <p:sldId id="354" r:id="rId35"/>
    <p:sldId id="355" r:id="rId36"/>
    <p:sldId id="350" r:id="rId37"/>
    <p:sldId id="356" r:id="rId38"/>
    <p:sldId id="353" r:id="rId39"/>
    <p:sldId id="366" r:id="rId40"/>
    <p:sldId id="367" r:id="rId41"/>
    <p:sldId id="357" r:id="rId42"/>
    <p:sldId id="342" r:id="rId43"/>
    <p:sldId id="344" r:id="rId44"/>
    <p:sldId id="345" r:id="rId45"/>
    <p:sldId id="346" r:id="rId46"/>
    <p:sldId id="347" r:id="rId47"/>
    <p:sldId id="348" r:id="rId48"/>
    <p:sldId id="360" r:id="rId49"/>
    <p:sldId id="361" r:id="rId5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לאוניד קאופמן" initials="לק" lastIdx="0" clrIdx="0">
    <p:extLst>
      <p:ext uri="{19B8F6BF-5375-455C-9EA6-DF929625EA0E}">
        <p15:presenceInfo xmlns:p15="http://schemas.microsoft.com/office/powerpoint/2012/main" userId="5892e7177624c7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5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003" autoAdjust="0"/>
    <p:restoredTop sz="91107" autoAdjust="0"/>
  </p:normalViewPr>
  <p:slideViewPr>
    <p:cSldViewPr snapToGrid="0">
      <p:cViewPr varScale="1">
        <p:scale>
          <a:sx n="58" d="100"/>
          <a:sy n="58" d="100"/>
        </p:scale>
        <p:origin x="9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AADFBBF-CBE3-4160-BB68-51B230EEFE76}" type="datetimeFigureOut">
              <a:rPr lang="he-IL" smtClean="0"/>
              <a:t>כ"ו/טבת/תשע"ח</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332A888-D4F4-4E80-A8D7-A282B49685B3}" type="slidenum">
              <a:rPr lang="he-IL" smtClean="0"/>
              <a:t>‹#›</a:t>
            </a:fld>
            <a:endParaRPr lang="he-IL"/>
          </a:p>
        </p:txBody>
      </p:sp>
    </p:spTree>
    <p:extLst>
      <p:ext uri="{BB962C8B-B14F-4D97-AF65-F5344CB8AC3E}">
        <p14:creationId xmlns:p14="http://schemas.microsoft.com/office/powerpoint/2010/main" val="34567870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999A279-7EDD-4C82-8A48-80CA11FE3A2C}"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4427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999A279-7EDD-4C82-8A48-80CA11FE3A2C}"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61539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999A279-7EDD-4C82-8A48-80CA11FE3A2C}"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12</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09943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3771255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327414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242041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מציין מיקום של כותרת תחתונה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מספר שקופית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35696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מציין מיקום של כותרת תחתונה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מספר שקופית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31975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מציין מיקום של כותרת תחתונה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מספר שקופית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07263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כותרת תחתונה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מציין מיקום של מספר שקופית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10807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מציין מיקום של כותרת תחתונה 7"/>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מציין מיקום של מספר שקופית 8"/>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49523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מציין מיקום של כותרת תחתונה 3"/>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מציין מיקום של מספר שקופית 4"/>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7135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 name="מציין מיקום של כותרת תחתונה 2"/>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מציין מיקום של מספר שקופית 3"/>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01900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כותרת תחתונה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מציין מיקום של מספר שקופית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2587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3928278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כותרת תחתונה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מציין מיקום של מספר שקופית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0432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מציין מיקום של כותרת תחתונה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מספר שקופית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81789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מציין מיקום של כותרת תחתונה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מספר שקופית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14352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3871869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1400472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189564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182844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2020462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133290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3A2BE23-43D6-4413-84A5-72A7BF6206E0}" type="datetimeFigureOut">
              <a:rPr lang="he-IL" smtClean="0"/>
              <a:t>כ"ו/טבת/תשע"ח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11A5AA-A25B-4187-9FFB-2AB44E911C6A}" type="slidenum">
              <a:rPr lang="he-IL" smtClean="0"/>
              <a:t>‹#›</a:t>
            </a:fld>
            <a:endParaRPr lang="he-IL"/>
          </a:p>
        </p:txBody>
      </p:sp>
    </p:spTree>
    <p:extLst>
      <p:ext uri="{BB962C8B-B14F-4D97-AF65-F5344CB8AC3E}">
        <p14:creationId xmlns:p14="http://schemas.microsoft.com/office/powerpoint/2010/main" val="2055277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3A2BE23-43D6-4413-84A5-72A7BF6206E0}" type="datetimeFigureOut">
              <a:rPr lang="he-IL" smtClean="0"/>
              <a:t>כ"ו/טבת/תשע"ח</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B11A5AA-A25B-4187-9FFB-2AB44E911C6A}" type="slidenum">
              <a:rPr lang="he-IL" smtClean="0"/>
              <a:t>‹#›</a:t>
            </a:fld>
            <a:endParaRPr lang="he-IL"/>
          </a:p>
        </p:txBody>
      </p:sp>
    </p:spTree>
    <p:extLst>
      <p:ext uri="{BB962C8B-B14F-4D97-AF65-F5344CB8AC3E}">
        <p14:creationId xmlns:p14="http://schemas.microsoft.com/office/powerpoint/2010/main" val="1723411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45A933C3-4E8C-45BF-A021-185DB867956D}" type="datetimeFigureOut">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כ"ו/טבת/תשע"ח</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E37F7068-FD01-4E54-8BF9-65C043AC8707}" type="slidenum">
              <a:rPr kumimoji="0" lang="he-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he-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0340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4;&#1499;&#1504;&#1497;&#1493;&#1514;%20&#1493;&#1508;&#1497;&#1512;&#1497;&#1493;&#1491;&#1497;&#1494;&#1510;&#1497;&#1492;%20&#1489;&#1488;&#1497;&#1502;&#1493;&#1503;%20-%20&#1505;&#1508;&#1493;&#1512;&#1496;%20&#1488;&#1497;&#1513;&#1497;\&#1506;&#1511;&#1512;&#1493;&#1504;&#1493;&#1514;%20&#1513;&#1500;%20&#1508;&#1488;&#1512;&#1497;&#1493;&#1491;&#1497;&#1494;&#1510;&#1497;&#1492;\!!!&#1496;&#1504;&#1497;&#1505;%20&#1505;&#1497;&#1504;&#1497;%20&#1502;&#1490;&#1497;&#1500;%204-5.mp4" TargetMode="External"/><Relationship Id="rId1" Type="http://schemas.microsoft.com/office/2007/relationships/media" Target="file:///C:\&#1500;&#1488;&#1493;&#1504;&#1497;&#1491;%20&#1495;&#1491;&#1513;%201\&#1502;&#1505;&#1512;&#1492;%20&#1502;&#1500;&#1488;&#1492;\&#1514;&#1499;&#1504;&#1497;&#1493;&#1514;%20&#1493;&#1508;&#1497;&#1512;&#1497;&#1493;&#1491;&#1497;&#1494;&#1510;&#1497;&#1492;%20&#1489;&#1488;&#1497;&#1502;&#1493;&#1503;%20-%20&#1505;&#1508;&#1493;&#1512;&#1496;%20&#1488;&#1497;&#1513;&#1497;\&#1506;&#1511;&#1512;&#1493;&#1504;&#1493;&#1514;%20&#1513;&#1500;%20&#1508;&#1488;&#1512;&#1497;&#1493;&#1491;&#1497;&#1494;&#1510;&#1497;&#1492;\!!!&#1496;&#1504;&#1497;&#1505;%20&#1505;&#1497;&#1504;&#1497;%20&#1502;&#1490;&#1497;&#1500;%204-5.mp4"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489;&#1493;&#1500;&#1496;\Evolution%20of%20Usain%20Bolt's%20Races%20-%202004%20&#10132;%202017.mp4" TargetMode="External"/><Relationship Id="rId1" Type="http://schemas.microsoft.com/office/2007/relationships/media" Target="file:///C:\&#1500;&#1488;&#1493;&#1504;&#1497;&#1491;%20&#1495;&#1491;&#1513;%201\&#1502;&#1505;&#1512;&#1492;%20&#1502;&#1500;&#1488;&#1492;\&#1489;&#1493;&#1500;&#1496;\Evolution%20of%20Usain%20Bolt's%20Races%20-%202004%20&#10132;%202017.mp4"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489;&#1493;&#1500;&#1496;\!!&#1489;&#1493;&#1500;&#1496;%20&#1500;&#1490;&#1504;&#1491;&#1492;.mp4" TargetMode="External"/><Relationship Id="rId1" Type="http://schemas.microsoft.com/office/2007/relationships/media" Target="file:///C:\&#1500;&#1488;&#1493;&#1504;&#1497;&#1491;%20&#1495;&#1491;&#1513;%201\&#1502;&#1505;&#1512;&#1492;%20&#1502;&#1500;&#1488;&#1492;\&#1489;&#1493;&#1500;&#1496;\!!&#1489;&#1493;&#1500;&#1496;%20&#1500;&#1490;&#1504;&#1491;&#1492;.mp4"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1500;&#1488;&#1493;&#1504;&#1497;&#1491;%20&#1495;&#1491;&#1513;%201\&#1502;&#1505;&#1512;&#1492;%20&#1502;&#1500;&#1488;&#1492;\&#1508;&#1500;&#1508;&#1505;\Michael%20Phelps%20at%20Sydney%202000%20-%20Olympic%20Debut.mp4" TargetMode="External"/><Relationship Id="rId1" Type="http://schemas.microsoft.com/office/2007/relationships/media" Target="file:///C:\&#1500;&#1488;&#1493;&#1504;&#1497;&#1491;%20&#1495;&#1491;&#1513;%201\&#1502;&#1505;&#1512;&#1492;%20&#1502;&#1500;&#1488;&#1492;\&#1508;&#1500;&#1508;&#1505;\Michael%20Phelps%20at%20Sydney%202000%20-%20Olympic%20Debut.mp4"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1500;&#1488;&#1493;&#1504;&#1497;&#1491;%20&#1495;&#1491;&#1513;%201\&#1502;&#1505;&#1512;&#1492;%20&#1502;&#1500;&#1488;&#1492;\&#1508;&#1500;&#1508;&#1505;\World%20Championships%20Rome%202009%20-%20100m%20Butterfly%20Men%20FINAL.mp4" TargetMode="External"/><Relationship Id="rId1" Type="http://schemas.microsoft.com/office/2007/relationships/media" Target="file:///C:\&#1500;&#1488;&#1493;&#1504;&#1497;&#1491;%20&#1495;&#1491;&#1513;%201\&#1502;&#1505;&#1512;&#1492;%20&#1502;&#1500;&#1488;&#1492;\&#1508;&#1500;&#1508;&#1505;\World%20Championships%20Rome%202009%20-%20100m%20Butterfly%20Men%20FINAL.mp4" TargetMode="Externa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Columbia,_Missouri" TargetMode="External"/><Relationship Id="rId2" Type="http://schemas.openxmlformats.org/officeDocument/2006/relationships/hyperlink" Target="https://en.wikipedia.org/wiki/Indianapoli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3;&#1495;&#1497;&#1492;\Anthony%20Ervin%2050m%20Freestyle-%20Sydney%202000%20vs%20Rio%202016.mp4" TargetMode="External"/><Relationship Id="rId1" Type="http://schemas.microsoft.com/office/2007/relationships/media" Target="file:///C:\&#1500;&#1488;&#1493;&#1504;&#1497;&#1491;%20&#1495;&#1491;&#1513;%201\&#1502;&#1505;&#1512;&#1492;%20&#1502;&#1500;&#1488;&#1492;\&#1513;&#1495;&#1497;&#1492;\Anthony%20Ervin%2050m%20Freestyle-%20Sydney%202000%20vs%20Rio%202016.mp4"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3;&#1495;&#1497;&#1492;\&#1488;&#1504;&#1496;&#1493;&#1504;&#1497;%20&#1488;&#1512;&#1489;&#1497;&#1503;%20&#1511;&#1512;&#1497;&#1497;&#1512;&#1492;.mp4" TargetMode="External"/><Relationship Id="rId1" Type="http://schemas.microsoft.com/office/2007/relationships/media" Target="file:///C:\&#1500;&#1488;&#1493;&#1504;&#1497;&#1491;%20&#1495;&#1491;&#1513;%201\&#1502;&#1505;&#1512;&#1492;%20&#1502;&#1500;&#1488;&#1492;\&#1513;&#1495;&#1497;&#1492;\&#1488;&#1504;&#1496;&#1493;&#1504;&#1497;%20&#1488;&#1512;&#1489;&#1497;&#1503;%20&#1511;&#1512;&#1497;&#1497;&#1512;&#1492;.mp4"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3;&#1495;&#1497;&#1492;\&#1511;&#1496;&#1497;%20&#1500;&#1491;&#1511;&#1497;%20&#1500;&#1493;&#1504;&#1491;&#1493;&#1503;%20&#1512;&#1497;&#1493;.mp4" TargetMode="External"/><Relationship Id="rId1" Type="http://schemas.microsoft.com/office/2007/relationships/media" Target="file:///C:\&#1500;&#1488;&#1493;&#1504;&#1497;&#1491;%20&#1495;&#1491;&#1513;%201\&#1502;&#1505;&#1512;&#1492;%20&#1502;&#1500;&#1488;&#1492;\&#1513;&#1495;&#1497;&#1492;\&#1511;&#1496;&#1497;%20&#1500;&#1491;&#1511;&#1497;%20&#1500;&#1493;&#1504;&#1491;&#1493;&#1503;%20&#1512;&#1497;&#1493;.mp4" TargetMode="Externa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3;&#1495;&#1497;&#1492;\&#1491;&#1512;&#1492;%20&#1496;&#1493;&#1512;&#1505;\Swimming%20-%20Women's%2050M%20Freestyle%20Final%20-%20Beijing%202008%20Summer%20Olympic%20Games.mp4" TargetMode="External"/><Relationship Id="rId1" Type="http://schemas.microsoft.com/office/2007/relationships/media" Target="file:///C:\&#1500;&#1488;&#1493;&#1504;&#1497;&#1491;%20&#1495;&#1491;&#1513;%201\&#1502;&#1505;&#1512;&#1492;%20&#1502;&#1500;&#1488;&#1492;\&#1513;&#1495;&#1497;&#1492;\&#1491;&#1512;&#1492;%20&#1496;&#1493;&#1512;&#1505;\Swimming%20-%20Women's%2050M%20Freestyle%20Final%20-%20Beijing%202008%20Summer%20Olympic%20Games.mp4" TargetMode="Externa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3;&#1495;&#1497;&#1492;\&#1491;&#1512;&#1492;%20&#1496;&#1493;&#1512;&#1505;\Dara%20Torres%20--%20Inspiriation.mp4" TargetMode="External"/><Relationship Id="rId1" Type="http://schemas.microsoft.com/office/2007/relationships/media" Target="file:///C:\&#1500;&#1488;&#1493;&#1504;&#1497;&#1491;%20&#1495;&#1491;&#1513;%201\&#1502;&#1505;&#1512;&#1492;%20&#1502;&#1500;&#1488;&#1492;\&#1513;&#1495;&#1497;&#1492;\&#1491;&#1512;&#1492;%20&#1496;&#1493;&#1512;&#1505;\Dara%20Torres%20--%20Inspiriation.mp4" TargetMode="Externa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4;&#1499;&#1504;&#1497;&#1493;&#1514;%20&#1493;&#1508;&#1497;&#1512;&#1497;&#1493;&#1491;&#1497;&#1494;&#1510;&#1497;&#1492;%20&#1489;&#1488;&#1497;&#1502;&#1493;&#1503;%20-%20&#1505;&#1508;&#1493;&#1512;&#1496;%20&#1488;&#1497;&#1513;&#1497;\&#1506;&#1511;&#1512;&#1493;&#1504;&#1493;&#1514;%20&#1513;&#1500;%20&#1508;&#1488;&#1512;&#1497;&#1493;&#1491;&#1497;&#1494;&#1510;&#1497;&#1492;\&#1490;&#1489;&#1512;&#1497;&#1501;%20100%20&#1508;&#1512;&#1508;&#1512;.mp4" TargetMode="External"/><Relationship Id="rId1" Type="http://schemas.microsoft.com/office/2007/relationships/media" Target="file:///C:\&#1500;&#1488;&#1493;&#1504;&#1497;&#1491;%20&#1495;&#1491;&#1513;%201\&#1502;&#1505;&#1512;&#1492;%20&#1502;&#1500;&#1488;&#1492;\&#1514;&#1499;&#1504;&#1497;&#1493;&#1514;%20&#1493;&#1508;&#1497;&#1512;&#1497;&#1493;&#1491;&#1497;&#1494;&#1510;&#1497;&#1492;%20&#1489;&#1488;&#1497;&#1502;&#1493;&#1503;%20-%20&#1505;&#1508;&#1493;&#1512;&#1496;%20&#1488;&#1497;&#1513;&#1497;\&#1506;&#1511;&#1512;&#1493;&#1504;&#1493;&#1514;%20&#1513;&#1500;%20&#1508;&#1488;&#1512;&#1497;&#1493;&#1491;&#1497;&#1494;&#1510;&#1497;&#1492;\&#1490;&#1489;&#1512;&#1497;&#1501;%20100%20&#1508;&#1512;&#1508;&#1512;.mp4" TargetMode="Externa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4;&#1499;&#1504;&#1497;&#1493;&#1514;%20&#1493;&#1508;&#1497;&#1512;&#1497;&#1493;&#1491;&#1497;&#1494;&#1510;&#1497;&#1492;%20&#1489;&#1488;&#1497;&#1502;&#1493;&#1503;%20-%20&#1505;&#1508;&#1493;&#1512;&#1496;%20&#1488;&#1497;&#1513;&#1497;\&#1506;&#1511;&#1512;&#1493;&#1504;&#1493;&#1514;%20&#1513;&#1500;%20&#1508;&#1488;&#1512;&#1497;&#1493;&#1491;&#1497;&#1494;&#1510;&#1497;&#1492;\&#1492;&#1495;&#1500;&#1511;&#1492;%20&#1506;&#1500;%20&#1492;&#1511;&#1512;&#1495;.mp4" TargetMode="External"/><Relationship Id="rId1" Type="http://schemas.microsoft.com/office/2007/relationships/media" Target="file:///C:\&#1500;&#1488;&#1493;&#1504;&#1497;&#1491;%20&#1495;&#1491;&#1513;%201\&#1502;&#1505;&#1512;&#1492;%20&#1502;&#1500;&#1488;&#1492;\&#1514;&#1499;&#1504;&#1497;&#1493;&#1514;%20&#1493;&#1508;&#1497;&#1512;&#1497;&#1493;&#1491;&#1497;&#1494;&#1510;&#1497;&#1492;%20&#1489;&#1488;&#1497;&#1502;&#1493;&#1503;%20-%20&#1505;&#1508;&#1493;&#1512;&#1496;%20&#1488;&#1497;&#1513;&#1497;\&#1506;&#1511;&#1512;&#1493;&#1504;&#1493;&#1514;%20&#1513;&#1500;%20&#1508;&#1488;&#1512;&#1497;&#1493;&#1491;&#1497;&#1494;&#1510;&#1497;&#1492;\&#1492;&#1495;&#1500;&#1511;&#1492;%20&#1506;&#1500;%20&#1492;&#1511;&#1512;&#1495;.mp4" TargetMode="Externa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4.jpeg"/><Relationship Id="rId4" Type="http://schemas.openxmlformats.org/officeDocument/2006/relationships/image" Target="../media/image4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he.wikipedia.org/w/index.php?title=%D7%90%D7%9C%D7%99%D7%A4%D7%95%D7%AA_%D7%90%D7%99%D7%A8%D7%95%D7%A4%D7%94_%D7%91%D7%94%D7%97%D7%9C%D7%A7%D7%94_%D7%A2%D7%9C_%D7%94%D7%A7%D7%A8%D7%97&amp;action=edit&amp;redlink=1" TargetMode="External"/><Relationship Id="rId2" Type="http://schemas.openxmlformats.org/officeDocument/2006/relationships/hyperlink" Target="https://he.wikipedia.org/wiki/%D7%90%D7%95%D7%9C%D7%99%D7%9E%D7%A4%D7%99%D7%90%D7%93%D7%AA_%D7%94%D7%97%D7%95%D7%A8%D7%A3"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514;&#1499;&#1504;&#1497;&#1493;&#1514;%20&#1493;&#1508;&#1497;&#1512;&#1497;&#1493;&#1491;&#1497;&#1494;&#1510;&#1497;&#1492;%20&#1489;&#1488;&#1497;&#1502;&#1493;&#1503;%20-%20&#1505;&#1508;&#1493;&#1512;&#1496;%20&#1488;&#1497;&#1513;&#1497;\&#1506;&#1511;&#1512;&#1493;&#1504;&#1493;&#1514;%20&#1513;&#1500;%20&#1508;&#1488;&#1512;&#1497;&#1493;&#1491;&#1497;&#1494;&#1510;&#1497;&#1492;\&#1490;&#1497;&#1500;%20&#1492;&#1514;&#1495;&#1500;&#1514;%20&#1492;&#1497;&#1505;&#1493;&#1511;%20&#1489;&#1505;&#1508;&#1493;&#1512;&#1496;%201.mp4" TargetMode="External"/><Relationship Id="rId1" Type="http://schemas.microsoft.com/office/2007/relationships/media" Target="file:///C:\&#1500;&#1488;&#1493;&#1504;&#1497;&#1491;%20&#1495;&#1491;&#1513;%201\&#1502;&#1505;&#1512;&#1492;%20&#1502;&#1500;&#1488;&#1492;\&#1514;&#1499;&#1504;&#1497;&#1493;&#1514;%20&#1493;&#1508;&#1497;&#1512;&#1497;&#1493;&#1491;&#1497;&#1494;&#1510;&#1497;&#1492;%20&#1489;&#1488;&#1497;&#1502;&#1493;&#1503;%20-%20&#1505;&#1508;&#1493;&#1512;&#1496;%20&#1488;&#1497;&#1513;&#1497;\&#1506;&#1511;&#1512;&#1493;&#1504;&#1493;&#1514;%20&#1513;&#1500;%20&#1508;&#1488;&#1512;&#1497;&#1493;&#1491;&#1497;&#1494;&#1510;&#1497;&#1492;\&#1490;&#1497;&#1500;%20&#1492;&#1514;&#1495;&#1500;&#1514;%20&#1492;&#1497;&#1505;&#1493;&#1511;%20&#1489;&#1505;&#1508;&#1493;&#1512;&#1496;%201.mp4"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1500;&#1488;&#1493;&#1504;&#1497;&#1491;%20&#1495;&#1491;&#1513;%201\&#1502;&#1505;&#1512;&#1492;%20&#1502;&#1500;&#1488;&#1492;\&#1496;&#1504;&#1497;&#1505;\&#1496;&#1504;&#1497;&#1505;%20&#1513;&#1493;&#1500;&#1495;&#1503;%20&#1499;&#1505;&#1502;&#1497;&#1501;.mp4" TargetMode="External"/><Relationship Id="rId1" Type="http://schemas.microsoft.com/office/2007/relationships/media" Target="file:///C:\&#1500;&#1488;&#1493;&#1504;&#1497;&#1491;%20&#1495;&#1491;&#1513;%201\&#1502;&#1505;&#1512;&#1492;%20&#1502;&#1500;&#1488;&#1492;\&#1496;&#1504;&#1497;&#1505;\&#1496;&#1504;&#1497;&#1505;%20&#1513;&#1493;&#1500;&#1495;&#1503;%20&#1499;&#1505;&#1502;&#1497;&#1501;.mp4"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
            <a:ext cx="9144000" cy="1532586"/>
          </a:xfrm>
        </p:spPr>
        <p:txBody>
          <a:bodyPr>
            <a:normAutofit/>
          </a:bodyPr>
          <a:lstStyle/>
          <a:p>
            <a:r>
              <a:rPr lang="he-IL" sz="4800" dirty="0" smtClean="0">
                <a:cs typeface="+mn-cs"/>
              </a:rPr>
              <a:t>עקרונות </a:t>
            </a:r>
            <a:r>
              <a:rPr lang="he-IL" sz="4800" dirty="0" err="1" smtClean="0">
                <a:cs typeface="+mn-cs"/>
              </a:rPr>
              <a:t>פריודיזציה</a:t>
            </a:r>
            <a:r>
              <a:rPr lang="he-IL" sz="4800" dirty="0" smtClean="0">
                <a:cs typeface="+mn-cs"/>
              </a:rPr>
              <a:t> </a:t>
            </a:r>
            <a:r>
              <a:rPr lang="he-IL" sz="4800" dirty="0">
                <a:cs typeface="+mn-cs"/>
              </a:rPr>
              <a:t>בספורט המודרני בענפים </a:t>
            </a:r>
            <a:r>
              <a:rPr lang="he-IL" sz="4800" dirty="0" smtClean="0">
                <a:cs typeface="+mn-cs"/>
              </a:rPr>
              <a:t>האישיים</a:t>
            </a:r>
            <a:endParaRPr lang="he-IL" sz="4800" dirty="0">
              <a:cs typeface="+mn-cs"/>
            </a:endParaRPr>
          </a:p>
        </p:txBody>
      </p:sp>
      <p:sp>
        <p:nvSpPr>
          <p:cNvPr id="3" name="כותרת משנה 2"/>
          <p:cNvSpPr>
            <a:spLocks noGrp="1"/>
          </p:cNvSpPr>
          <p:nvPr>
            <p:ph type="subTitle" idx="1"/>
          </p:nvPr>
        </p:nvSpPr>
        <p:spPr>
          <a:xfrm>
            <a:off x="1524000" y="1416676"/>
            <a:ext cx="9144000" cy="3841124"/>
          </a:xfrm>
        </p:spPr>
        <p:txBody>
          <a:bodyPr/>
          <a:lstStyle/>
          <a:p>
            <a:endParaRPr lang="he-IL" dirty="0" smtClean="0"/>
          </a:p>
          <a:p>
            <a:r>
              <a:rPr lang="he-IL" b="1" dirty="0" smtClean="0"/>
              <a:t>ד"ר לאוניד קאופמן</a:t>
            </a:r>
            <a:endParaRPr lang="he-IL" b="1" dirty="0"/>
          </a:p>
        </p:txBody>
      </p:sp>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030" y="2315821"/>
            <a:ext cx="8035939" cy="4358654"/>
          </a:xfrm>
          <a:prstGeom prst="rect">
            <a:avLst/>
          </a:prstGeom>
        </p:spPr>
      </p:pic>
    </p:spTree>
    <p:extLst>
      <p:ext uri="{BB962C8B-B14F-4D97-AF65-F5344CB8AC3E}">
        <p14:creationId xmlns:p14="http://schemas.microsoft.com/office/powerpoint/2010/main" val="464111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58799"/>
          </a:xfrm>
        </p:spPr>
        <p:txBody>
          <a:bodyPr>
            <a:normAutofit fontScale="90000"/>
          </a:bodyPr>
          <a:lstStyle/>
          <a:p>
            <a:pPr algn="ctr"/>
            <a:r>
              <a:rPr lang="he-IL" dirty="0" smtClean="0">
                <a:cs typeface="+mn-cs"/>
              </a:rPr>
              <a:t>באיזה גיל צריך להתחיל כדי להגיע לזה..?</a:t>
            </a:r>
            <a:endParaRPr lang="he-IL" dirty="0">
              <a:cs typeface="+mn-cs"/>
            </a:endParaRPr>
          </a:p>
        </p:txBody>
      </p:sp>
      <p:pic>
        <p:nvPicPr>
          <p:cNvPr id="7" name="!!!טניס סיני מגיל 4-5">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88309" y="558261"/>
            <a:ext cx="11065491" cy="6224197"/>
          </a:xfrm>
        </p:spPr>
      </p:pic>
    </p:spTree>
    <p:extLst>
      <p:ext uri="{BB962C8B-B14F-4D97-AF65-F5344CB8AC3E}">
        <p14:creationId xmlns:p14="http://schemas.microsoft.com/office/powerpoint/2010/main" val="3074112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cs typeface="+mn-cs"/>
              </a:rPr>
              <a:t>תקופת הגדילה </a:t>
            </a:r>
            <a:r>
              <a:rPr lang="he-IL" dirty="0" smtClean="0">
                <a:cs typeface="+mn-cs"/>
              </a:rPr>
              <a:t>המואצת - </a:t>
            </a:r>
            <a:r>
              <a:rPr lang="he-IL" dirty="0">
                <a:cs typeface="+mn-cs"/>
              </a:rPr>
              <a:t>לפני, בזמן ואחרי ההתפתחות המינית </a:t>
            </a:r>
            <a:r>
              <a:rPr lang="en-US" dirty="0" smtClean="0">
                <a:cs typeface="+mn-cs"/>
              </a:rPr>
              <a:t>puberty)</a:t>
            </a:r>
            <a:r>
              <a:rPr lang="he-IL" dirty="0" smtClean="0">
                <a:cs typeface="+mn-cs"/>
              </a:rPr>
              <a:t>)</a:t>
            </a:r>
            <a:endParaRPr lang="he-IL" dirty="0">
              <a:cs typeface="+mn-cs"/>
            </a:endParaRPr>
          </a:p>
        </p:txBody>
      </p:sp>
      <p:cxnSp>
        <p:nvCxnSpPr>
          <p:cNvPr id="5" name="מחבר ישר 4"/>
          <p:cNvCxnSpPr/>
          <p:nvPr/>
        </p:nvCxnSpPr>
        <p:spPr>
          <a:xfrm>
            <a:off x="1652735" y="4503845"/>
            <a:ext cx="8984974" cy="34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מחבר ישר 6"/>
          <p:cNvCxnSpPr/>
          <p:nvPr/>
        </p:nvCxnSpPr>
        <p:spPr>
          <a:xfrm>
            <a:off x="1851518" y="4395935"/>
            <a:ext cx="5679" cy="40040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תמונה 9"/>
          <p:cNvPicPr>
            <a:picLocks noChangeAspect="1"/>
          </p:cNvPicPr>
          <p:nvPr/>
        </p:nvPicPr>
        <p:blipFill>
          <a:blip r:embed="rId2"/>
          <a:stretch>
            <a:fillRect/>
          </a:stretch>
        </p:blipFill>
        <p:spPr>
          <a:xfrm>
            <a:off x="3598399" y="4382758"/>
            <a:ext cx="42676" cy="426757"/>
          </a:xfrm>
          <a:prstGeom prst="rect">
            <a:avLst/>
          </a:prstGeom>
        </p:spPr>
      </p:pic>
      <p:pic>
        <p:nvPicPr>
          <p:cNvPr id="11" name="תמונה 10"/>
          <p:cNvPicPr>
            <a:picLocks noChangeAspect="1"/>
          </p:cNvPicPr>
          <p:nvPr/>
        </p:nvPicPr>
        <p:blipFill>
          <a:blip r:embed="rId2"/>
          <a:stretch>
            <a:fillRect/>
          </a:stretch>
        </p:blipFill>
        <p:spPr>
          <a:xfrm>
            <a:off x="5545522" y="4404927"/>
            <a:ext cx="42676" cy="426757"/>
          </a:xfrm>
          <a:prstGeom prst="rect">
            <a:avLst/>
          </a:prstGeom>
        </p:spPr>
      </p:pic>
      <p:pic>
        <p:nvPicPr>
          <p:cNvPr id="12" name="תמונה 11"/>
          <p:cNvPicPr>
            <a:picLocks noChangeAspect="1"/>
          </p:cNvPicPr>
          <p:nvPr/>
        </p:nvPicPr>
        <p:blipFill>
          <a:blip r:embed="rId2"/>
          <a:stretch>
            <a:fillRect/>
          </a:stretch>
        </p:blipFill>
        <p:spPr>
          <a:xfrm>
            <a:off x="7606235" y="4382757"/>
            <a:ext cx="42676" cy="426757"/>
          </a:xfrm>
          <a:prstGeom prst="rect">
            <a:avLst/>
          </a:prstGeom>
        </p:spPr>
      </p:pic>
      <p:sp>
        <p:nvSpPr>
          <p:cNvPr id="13" name="TextBox 12"/>
          <p:cNvSpPr txBox="1"/>
          <p:nvPr/>
        </p:nvSpPr>
        <p:spPr>
          <a:xfrm>
            <a:off x="1755963" y="2669112"/>
            <a:ext cx="1794723"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תקופת הילדות </a:t>
            </a:r>
            <a:r>
              <a:rPr kumimoji="0" lang="he-IL" sz="1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המאוחרת</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חץ מעוקל למטה 13"/>
          <p:cNvSpPr/>
          <p:nvPr/>
        </p:nvSpPr>
        <p:spPr>
          <a:xfrm>
            <a:off x="1851518" y="3521292"/>
            <a:ext cx="1931031" cy="7109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תמונה 14"/>
          <p:cNvPicPr>
            <a:picLocks noChangeAspect="1"/>
          </p:cNvPicPr>
          <p:nvPr/>
        </p:nvPicPr>
        <p:blipFill>
          <a:blip r:embed="rId3"/>
          <a:stretch>
            <a:fillRect/>
          </a:stretch>
        </p:blipFill>
        <p:spPr>
          <a:xfrm>
            <a:off x="3782549" y="3519941"/>
            <a:ext cx="1920406" cy="725487"/>
          </a:xfrm>
          <a:prstGeom prst="rect">
            <a:avLst/>
          </a:prstGeom>
        </p:spPr>
      </p:pic>
      <p:pic>
        <p:nvPicPr>
          <p:cNvPr id="16" name="תמונה 15"/>
          <p:cNvPicPr>
            <a:picLocks noChangeAspect="1"/>
          </p:cNvPicPr>
          <p:nvPr/>
        </p:nvPicPr>
        <p:blipFill>
          <a:blip r:embed="rId3"/>
          <a:stretch>
            <a:fillRect/>
          </a:stretch>
        </p:blipFill>
        <p:spPr>
          <a:xfrm>
            <a:off x="5829430" y="3519941"/>
            <a:ext cx="1920406" cy="725487"/>
          </a:xfrm>
          <a:prstGeom prst="rect">
            <a:avLst/>
          </a:prstGeom>
        </p:spPr>
      </p:pic>
      <p:sp>
        <p:nvSpPr>
          <p:cNvPr id="19" name="TextBox 18"/>
          <p:cNvSpPr txBox="1"/>
          <p:nvPr/>
        </p:nvSpPr>
        <p:spPr>
          <a:xfrm>
            <a:off x="3909024" y="2622916"/>
            <a:ext cx="1793931"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קדם התפתחות </a:t>
            </a:r>
            <a:r>
              <a:rPr kumimoji="0" lang="he-IL" sz="1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מינית</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 name="TextBox 19"/>
          <p:cNvSpPr txBox="1"/>
          <p:nvPr/>
        </p:nvSpPr>
        <p:spPr>
          <a:xfrm>
            <a:off x="5829430" y="2669112"/>
            <a:ext cx="2002605" cy="369332"/>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התפתחות מינית</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 name="TextBox 20"/>
          <p:cNvSpPr txBox="1"/>
          <p:nvPr/>
        </p:nvSpPr>
        <p:spPr>
          <a:xfrm>
            <a:off x="7873764" y="2669112"/>
            <a:ext cx="1739308"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לאחר התפתחות </a:t>
            </a:r>
            <a:r>
              <a:rPr kumimoji="0" lang="he-IL" sz="1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מינית</a:t>
            </a: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2" name="תמונה 21"/>
          <p:cNvPicPr>
            <a:picLocks noChangeAspect="1"/>
          </p:cNvPicPr>
          <p:nvPr/>
        </p:nvPicPr>
        <p:blipFill>
          <a:blip r:embed="rId4"/>
          <a:stretch>
            <a:fillRect/>
          </a:stretch>
        </p:blipFill>
        <p:spPr>
          <a:xfrm>
            <a:off x="9553358" y="4369583"/>
            <a:ext cx="42676" cy="426757"/>
          </a:xfrm>
          <a:prstGeom prst="rect">
            <a:avLst/>
          </a:prstGeom>
        </p:spPr>
      </p:pic>
      <p:pic>
        <p:nvPicPr>
          <p:cNvPr id="23" name="תמונה 22"/>
          <p:cNvPicPr>
            <a:picLocks noChangeAspect="1"/>
          </p:cNvPicPr>
          <p:nvPr/>
        </p:nvPicPr>
        <p:blipFill>
          <a:blip r:embed="rId5"/>
          <a:stretch>
            <a:fillRect/>
          </a:stretch>
        </p:blipFill>
        <p:spPr>
          <a:xfrm>
            <a:off x="7832035" y="3520163"/>
            <a:ext cx="1920406" cy="725487"/>
          </a:xfrm>
          <a:prstGeom prst="rect">
            <a:avLst/>
          </a:prstGeom>
        </p:spPr>
      </p:pic>
      <p:sp>
        <p:nvSpPr>
          <p:cNvPr id="24" name="TextBox 23"/>
          <p:cNvSpPr txBox="1"/>
          <p:nvPr/>
        </p:nvSpPr>
        <p:spPr>
          <a:xfrm>
            <a:off x="2019062" y="4823494"/>
            <a:ext cx="1221093" cy="643357"/>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6-9 בנות, 7-10 בנים</a:t>
            </a:r>
          </a:p>
        </p:txBody>
      </p:sp>
      <p:sp>
        <p:nvSpPr>
          <p:cNvPr id="25" name="TextBox 24"/>
          <p:cNvSpPr txBox="1"/>
          <p:nvPr/>
        </p:nvSpPr>
        <p:spPr>
          <a:xfrm>
            <a:off x="3942088" y="4796118"/>
            <a:ext cx="1302420"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9-12 בנות, 11-14 בנים</a:t>
            </a:r>
          </a:p>
        </p:txBody>
      </p:sp>
      <p:sp>
        <p:nvSpPr>
          <p:cNvPr id="26" name="TextBox 25"/>
          <p:cNvSpPr txBox="1"/>
          <p:nvPr/>
        </p:nvSpPr>
        <p:spPr>
          <a:xfrm>
            <a:off x="6145222" y="4796116"/>
            <a:ext cx="1370141"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12-15 בנות, 14-17 בנים</a:t>
            </a:r>
          </a:p>
        </p:txBody>
      </p:sp>
      <p:sp>
        <p:nvSpPr>
          <p:cNvPr id="27" name="TextBox 26"/>
          <p:cNvSpPr txBox="1"/>
          <p:nvPr/>
        </p:nvSpPr>
        <p:spPr>
          <a:xfrm>
            <a:off x="8050182" y="4796117"/>
            <a:ext cx="1545852" cy="646331"/>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14-16+ בנות</a:t>
            </a: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16-18+ </a:t>
            </a: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בנים</a:t>
            </a:r>
          </a:p>
        </p:txBody>
      </p:sp>
      <p:sp>
        <p:nvSpPr>
          <p:cNvPr id="3" name="TextBox 2"/>
          <p:cNvSpPr txBox="1"/>
          <p:nvPr/>
        </p:nvSpPr>
        <p:spPr>
          <a:xfrm>
            <a:off x="-128800" y="6518787"/>
            <a:ext cx="2799163" cy="246221"/>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עקרונות אימון ב- 4 שנים ראשונות של אימון בר שנתי </a:t>
            </a:r>
            <a:endParaRPr kumimoji="0" lang="he-IL"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1148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5"/>
          <p:cNvSpPr>
            <a:spLocks noChangeArrowheads="1"/>
          </p:cNvSpPr>
          <p:nvPr/>
        </p:nvSpPr>
        <p:spPr bwMode="auto">
          <a:xfrm>
            <a:off x="2104474" y="1213702"/>
            <a:ext cx="7924800" cy="5181600"/>
          </a:xfrm>
          <a:prstGeom prst="rect">
            <a:avLst/>
          </a:prstGeom>
          <a:noFill/>
          <a:ln>
            <a:solidFill>
              <a:schemeClr val="tx1"/>
            </a:solidFill>
            <a:headEnd/>
            <a:tailEn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71" name="Text Box 2"/>
          <p:cNvSpPr txBox="1">
            <a:spLocks noChangeArrowheads="1"/>
          </p:cNvSpPr>
          <p:nvPr/>
        </p:nvSpPr>
        <p:spPr bwMode="auto">
          <a:xfrm>
            <a:off x="2104474" y="152401"/>
            <a:ext cx="7924799" cy="563231"/>
          </a:xfrm>
          <a:prstGeom prst="rect">
            <a:avLst/>
          </a:prstGeom>
          <a:noFill/>
          <a:ln w="9525">
            <a:noFill/>
            <a:miter lim="800000"/>
            <a:headEnd/>
            <a:tailEnd/>
          </a:ln>
        </p:spPr>
        <p:txBody>
          <a:bodyPr wrap="square">
            <a:spAutoFit/>
          </a:bodyPr>
          <a:lstStyle/>
          <a:p>
            <a:pPr marL="0" marR="0" lvl="0" indent="0" algn="ctr" defTabSz="914400" rtl="1" eaLnBrk="1" fontAlgn="auto" latinLnBrk="0" hangingPunct="1">
              <a:lnSpc>
                <a:spcPct val="85000"/>
              </a:lnSpc>
              <a:spcBef>
                <a:spcPts val="0"/>
              </a:spcBef>
              <a:spcAft>
                <a:spcPts val="0"/>
              </a:spcAft>
              <a:buClrTx/>
              <a:buSzTx/>
              <a:buFontTx/>
              <a:buNone/>
              <a:tabLst/>
              <a:defRPr/>
            </a:pPr>
            <a:r>
              <a:rPr kumimoji="0" lang="he-IL" sz="36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תקופת הגדילה המואצת -</a:t>
            </a:r>
            <a:r>
              <a:rPr lang="he-IL" sz="3600" b="1" dirty="0">
                <a:solidFill>
                  <a:srgbClr val="FF0000"/>
                </a:solidFill>
                <a:latin typeface="Arial" panose="020B0604020202020204" pitchFamily="34" charset="0"/>
                <a:cs typeface="Arial" panose="020B0604020202020204" pitchFamily="34" charset="0"/>
              </a:rPr>
              <a:t> </a:t>
            </a:r>
            <a:r>
              <a:rPr kumimoji="0" lang="he-IL" sz="36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תופעת ה-”</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a:t>
            </a:r>
            <a:r>
              <a:rPr kumimoji="0" lang="he-IL" sz="36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a:t>
            </a:r>
            <a:endParaRPr kumimoji="0" lang="he-IL"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7173" name="Line 5"/>
          <p:cNvSpPr>
            <a:spLocks noChangeShapeType="1"/>
          </p:cNvSpPr>
          <p:nvPr/>
        </p:nvSpPr>
        <p:spPr bwMode="auto">
          <a:xfrm>
            <a:off x="3232150" y="1649414"/>
            <a:ext cx="0" cy="4446587"/>
          </a:xfrm>
          <a:prstGeom prst="line">
            <a:avLst/>
          </a:prstGeom>
          <a:noFill/>
          <a:ln w="76200">
            <a:solidFill>
              <a:schemeClr val="tx1"/>
            </a:solidFill>
            <a:round/>
            <a:headEnd type="triangle" w="med" len="me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74" name="Line 6"/>
          <p:cNvSpPr>
            <a:spLocks noChangeShapeType="1"/>
          </p:cNvSpPr>
          <p:nvPr/>
        </p:nvSpPr>
        <p:spPr bwMode="auto">
          <a:xfrm rot="5400000">
            <a:off x="6126957" y="3199607"/>
            <a:ext cx="1587" cy="5791200"/>
          </a:xfrm>
          <a:prstGeom prst="line">
            <a:avLst/>
          </a:prstGeom>
          <a:noFill/>
          <a:ln w="76200">
            <a:solidFill>
              <a:schemeClr val="tx1"/>
            </a:solidFill>
            <a:round/>
            <a:headEnd type="triangle" w="med" len="me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75" name="Text Box 7"/>
          <p:cNvSpPr txBox="1">
            <a:spLocks noChangeArrowheads="1"/>
          </p:cNvSpPr>
          <p:nvPr/>
        </p:nvSpPr>
        <p:spPr bwMode="auto">
          <a:xfrm>
            <a:off x="1930826" y="1447801"/>
            <a:ext cx="1521571" cy="1089529"/>
          </a:xfrm>
          <a:prstGeom prst="rect">
            <a:avLst/>
          </a:prstGeom>
          <a:noFill/>
          <a:ln w="9525">
            <a:noFill/>
            <a:miter lim="800000"/>
            <a:headEnd/>
            <a:tailEnd/>
          </a:ln>
        </p:spPr>
        <p:txBody>
          <a:bodyPr wrap="none">
            <a:spAutoFit/>
          </a:bodyPr>
          <a:lstStyle/>
          <a:p>
            <a:pPr marL="0" marR="0" lvl="0" indent="0" algn="ctr" defTabSz="914400" rtl="1" eaLnBrk="1" fontAlgn="auto" latinLnBrk="0" hangingPunct="1">
              <a:lnSpc>
                <a:spcPct val="90000"/>
              </a:lnSpc>
              <a:spcBef>
                <a:spcPts val="0"/>
              </a:spcBef>
              <a:spcAft>
                <a:spcPts val="0"/>
              </a:spcAft>
              <a:buClrTx/>
              <a:buSzTx/>
              <a:buFontTx/>
              <a:buNone/>
              <a:tabLst/>
              <a:defRPr/>
            </a:pPr>
            <a:r>
              <a:rPr kumimoji="0" lang="he-IL" sz="1800" b="1" i="0" u="none" strike="noStrike" kern="1200" cap="none" spc="0" normalizeH="0" baseline="0" noProof="0" dirty="0" smtClean="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התפתחות</a:t>
            </a:r>
          </a:p>
          <a:p>
            <a:pPr marL="0" marR="0" lvl="0" indent="0" algn="ctr" defTabSz="914400" rtl="1" eaLnBrk="1" fontAlgn="auto" latinLnBrk="0" hangingPunct="1">
              <a:lnSpc>
                <a:spcPct val="90000"/>
              </a:lnSpc>
              <a:spcBef>
                <a:spcPts val="0"/>
              </a:spcBef>
              <a:spcAft>
                <a:spcPts val="0"/>
              </a:spcAft>
              <a:buClrTx/>
              <a:buSzTx/>
              <a:buFontTx/>
              <a:buNone/>
              <a:tabLst/>
              <a:defRPr/>
            </a:pPr>
            <a:r>
              <a:rPr kumimoji="0" lang="he-IL" sz="1800" b="1" i="0" u="none" strike="noStrike" kern="1200" cap="none" spc="0" normalizeH="0" baseline="0" noProof="0" dirty="0" smtClean="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הישגית </a:t>
            </a:r>
          </a:p>
          <a:p>
            <a:pPr marL="0" marR="0" lvl="0" indent="0" algn="ctr" defTabSz="914400" rtl="1" eaLnBrk="1" fontAlgn="auto" latinLnBrk="0" hangingPunct="1">
              <a:lnSpc>
                <a:spcPct val="90000"/>
              </a:lnSpc>
              <a:spcBef>
                <a:spcPts val="0"/>
              </a:spcBef>
              <a:spcAft>
                <a:spcPts val="0"/>
              </a:spcAft>
              <a:buClrTx/>
              <a:buSzTx/>
              <a:buFontTx/>
              <a:buNone/>
              <a:tabLst/>
              <a:defRPr/>
            </a:pPr>
            <a:r>
              <a:rPr kumimoji="0" lang="he-IL" sz="1800" b="1" i="0" u="none" strike="noStrike" kern="1200" cap="none" spc="0" normalizeH="0" baseline="0" noProof="0" dirty="0" smtClean="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בקריירה</a:t>
            </a:r>
          </a:p>
          <a:p>
            <a:pPr marL="0" marR="0" lvl="0" indent="0" algn="ctr" defTabSz="914400" rtl="1" eaLnBrk="1" fontAlgn="auto" latinLnBrk="0" hangingPunct="1">
              <a:lnSpc>
                <a:spcPct val="90000"/>
              </a:lnSpc>
              <a:spcBef>
                <a:spcPts val="0"/>
              </a:spcBef>
              <a:spcAft>
                <a:spcPts val="0"/>
              </a:spcAft>
              <a:buClrTx/>
              <a:buSzTx/>
              <a:buFontTx/>
              <a:buNone/>
              <a:tabLst/>
              <a:defRPr/>
            </a:pPr>
            <a:r>
              <a:rPr kumimoji="0" lang="he-IL" sz="1800" b="1" i="0" u="none" strike="noStrike" kern="1200" cap="none" spc="0" normalizeH="0" baseline="0" noProof="0" dirty="0" smtClean="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של הספורטאי</a:t>
            </a:r>
            <a:endParaRPr kumimoji="0" lang="he-IL" sz="1800" b="1" i="0" u="none" strike="noStrike" kern="1200" cap="none" spc="0" normalizeH="0" baseline="0" noProof="0" dirty="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6" name="Text Box 8"/>
          <p:cNvSpPr txBox="1">
            <a:spLocks noChangeArrowheads="1"/>
          </p:cNvSpPr>
          <p:nvPr/>
        </p:nvSpPr>
        <p:spPr bwMode="auto">
          <a:xfrm>
            <a:off x="9210607" y="5879068"/>
            <a:ext cx="466794" cy="369332"/>
          </a:xfrm>
          <a:prstGeom prst="rect">
            <a:avLst/>
          </a:prstGeom>
          <a:noFill/>
          <a:ln w="9525">
            <a:noFill/>
            <a:miter lim="800000"/>
            <a:headEnd/>
            <a:tailEnd/>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גיל</a:t>
            </a:r>
          </a:p>
        </p:txBody>
      </p:sp>
      <p:sp>
        <p:nvSpPr>
          <p:cNvPr id="7177" name="Freeform 9"/>
          <p:cNvSpPr>
            <a:spLocks/>
          </p:cNvSpPr>
          <p:nvPr/>
        </p:nvSpPr>
        <p:spPr bwMode="auto">
          <a:xfrm>
            <a:off x="4070349" y="2019302"/>
            <a:ext cx="4147892" cy="3135311"/>
          </a:xfrm>
          <a:custGeom>
            <a:avLst/>
            <a:gdLst>
              <a:gd name="T0" fmla="*/ 0 w 2208"/>
              <a:gd name="T1" fmla="*/ 2147483647 h 1808"/>
              <a:gd name="T2" fmla="*/ 2147483647 w 2208"/>
              <a:gd name="T3" fmla="*/ 2147483647 h 1808"/>
              <a:gd name="T4" fmla="*/ 2147483647 w 2208"/>
              <a:gd name="T5" fmla="*/ 2147483647 h 1808"/>
              <a:gd name="T6" fmla="*/ 2147483647 w 2208"/>
              <a:gd name="T7" fmla="*/ 2147483647 h 1808"/>
              <a:gd name="T8" fmla="*/ 2147483647 w 2208"/>
              <a:gd name="T9" fmla="*/ 2147483647 h 1808"/>
              <a:gd name="T10" fmla="*/ 2147483647 w 2208"/>
              <a:gd name="T11" fmla="*/ 2147483647 h 1808"/>
              <a:gd name="T12" fmla="*/ 2147483647 w 2208"/>
              <a:gd name="T13" fmla="*/ 2147483647 h 1808"/>
              <a:gd name="T14" fmla="*/ 0 60000 65536"/>
              <a:gd name="T15" fmla="*/ 0 60000 65536"/>
              <a:gd name="T16" fmla="*/ 0 60000 65536"/>
              <a:gd name="T17" fmla="*/ 0 60000 65536"/>
              <a:gd name="T18" fmla="*/ 0 60000 65536"/>
              <a:gd name="T19" fmla="*/ 0 60000 65536"/>
              <a:gd name="T20" fmla="*/ 0 60000 65536"/>
              <a:gd name="T21" fmla="*/ 0 w 2208"/>
              <a:gd name="T22" fmla="*/ 0 h 1808"/>
              <a:gd name="T23" fmla="*/ 2208 w 2208"/>
              <a:gd name="T24" fmla="*/ 1808 h 18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8" h="1808">
                <a:moveTo>
                  <a:pt x="0" y="1808"/>
                </a:moveTo>
                <a:cubicBezTo>
                  <a:pt x="160" y="1804"/>
                  <a:pt x="320" y="1800"/>
                  <a:pt x="480" y="1712"/>
                </a:cubicBezTo>
                <a:cubicBezTo>
                  <a:pt x="640" y="1624"/>
                  <a:pt x="832" y="1464"/>
                  <a:pt x="960" y="1280"/>
                </a:cubicBezTo>
                <a:cubicBezTo>
                  <a:pt x="1088" y="1096"/>
                  <a:pt x="1136" y="784"/>
                  <a:pt x="1248" y="608"/>
                </a:cubicBezTo>
                <a:cubicBezTo>
                  <a:pt x="1360" y="432"/>
                  <a:pt x="1488" y="320"/>
                  <a:pt x="1632" y="224"/>
                </a:cubicBezTo>
                <a:cubicBezTo>
                  <a:pt x="1776" y="128"/>
                  <a:pt x="2016" y="64"/>
                  <a:pt x="2112" y="32"/>
                </a:cubicBezTo>
                <a:cubicBezTo>
                  <a:pt x="2208" y="0"/>
                  <a:pt x="2192" y="32"/>
                  <a:pt x="2208" y="32"/>
                </a:cubicBezTo>
              </a:path>
            </a:pathLst>
          </a:custGeom>
          <a:noFill/>
          <a:ln w="57150">
            <a:solidFill>
              <a:srgbClr val="7030A0"/>
            </a:solidFill>
            <a:prstDash val="dash"/>
            <a:round/>
            <a:headEn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78" name="Line 10"/>
          <p:cNvSpPr>
            <a:spLocks noChangeShapeType="1"/>
          </p:cNvSpPr>
          <p:nvPr/>
        </p:nvSpPr>
        <p:spPr bwMode="auto">
          <a:xfrm>
            <a:off x="5081236" y="4452144"/>
            <a:ext cx="685800" cy="381000"/>
          </a:xfrm>
          <a:prstGeom prst="line">
            <a:avLst/>
          </a:prstGeom>
          <a:noFill/>
          <a:ln w="28575">
            <a:solidFill>
              <a:schemeClr val="tx1"/>
            </a:solidFill>
            <a:round/>
            <a:headEn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79" name="Line 11"/>
          <p:cNvSpPr>
            <a:spLocks noChangeShapeType="1"/>
          </p:cNvSpPr>
          <p:nvPr/>
        </p:nvSpPr>
        <p:spPr bwMode="auto">
          <a:xfrm>
            <a:off x="6210300" y="2726806"/>
            <a:ext cx="533400" cy="457200"/>
          </a:xfrm>
          <a:prstGeom prst="line">
            <a:avLst/>
          </a:prstGeom>
          <a:noFill/>
          <a:ln w="28575">
            <a:solidFill>
              <a:schemeClr val="tx1"/>
            </a:solidFill>
            <a:round/>
            <a:headEn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80" name="Line 12"/>
          <p:cNvSpPr>
            <a:spLocks noChangeShapeType="1"/>
          </p:cNvSpPr>
          <p:nvPr/>
        </p:nvSpPr>
        <p:spPr bwMode="auto">
          <a:xfrm>
            <a:off x="5424136" y="5943600"/>
            <a:ext cx="0" cy="304800"/>
          </a:xfrm>
          <a:prstGeom prst="line">
            <a:avLst/>
          </a:prstGeom>
          <a:noFill/>
          <a:ln w="38100">
            <a:solidFill>
              <a:schemeClr val="tx1"/>
            </a:solidFill>
            <a:round/>
            <a:headEn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81" name="Line 13"/>
          <p:cNvSpPr>
            <a:spLocks noChangeShapeType="1"/>
          </p:cNvSpPr>
          <p:nvPr/>
        </p:nvSpPr>
        <p:spPr bwMode="auto">
          <a:xfrm>
            <a:off x="6477000" y="5943600"/>
            <a:ext cx="0" cy="304800"/>
          </a:xfrm>
          <a:prstGeom prst="line">
            <a:avLst/>
          </a:prstGeom>
          <a:noFill/>
          <a:ln w="38100">
            <a:solidFill>
              <a:schemeClr val="tx1"/>
            </a:solidFill>
            <a:round/>
            <a:headEn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82" name="Line 14"/>
          <p:cNvSpPr>
            <a:spLocks noChangeShapeType="1"/>
          </p:cNvSpPr>
          <p:nvPr/>
        </p:nvSpPr>
        <p:spPr bwMode="auto">
          <a:xfrm flipH="1" flipV="1">
            <a:off x="5424136" y="4648200"/>
            <a:ext cx="0" cy="1371600"/>
          </a:xfrm>
          <a:prstGeom prst="line">
            <a:avLst/>
          </a:prstGeom>
          <a:noFill/>
          <a:ln w="38100">
            <a:solidFill>
              <a:schemeClr val="tx1"/>
            </a:solidFill>
            <a:prstDash val="solid"/>
            <a:round/>
            <a:headEn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83" name="Line 15"/>
          <p:cNvSpPr>
            <a:spLocks noChangeShapeType="1"/>
          </p:cNvSpPr>
          <p:nvPr/>
        </p:nvSpPr>
        <p:spPr bwMode="auto">
          <a:xfrm flipV="1">
            <a:off x="6477000" y="2959101"/>
            <a:ext cx="0" cy="3135312"/>
          </a:xfrm>
          <a:prstGeom prst="line">
            <a:avLst/>
          </a:prstGeom>
          <a:noFill/>
          <a:ln w="38100">
            <a:solidFill>
              <a:schemeClr val="tx1"/>
            </a:solidFill>
            <a:prstDash val="solid"/>
            <a:round/>
            <a:headEnd/>
            <a:tailEnd/>
          </a:ln>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185" name="Text Box 17"/>
          <p:cNvSpPr txBox="1">
            <a:spLocks noChangeArrowheads="1"/>
          </p:cNvSpPr>
          <p:nvPr/>
        </p:nvSpPr>
        <p:spPr bwMode="auto">
          <a:xfrm>
            <a:off x="6438900" y="2749996"/>
            <a:ext cx="1487908" cy="1384995"/>
          </a:xfrm>
          <a:prstGeom prst="rect">
            <a:avLst/>
          </a:prstGeom>
          <a:noFill/>
          <a:ln w="6350">
            <a:solidFill>
              <a:schemeClr val="tx1"/>
            </a:solidFill>
            <a:miter lim="800000"/>
            <a:headEnd/>
            <a:tailEnd/>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הישג ראשון</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בקריירה: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בנות 14-16</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בנים  16-18</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97%-98% ממיצוי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הפוטנציאל</a:t>
            </a:r>
            <a:endParaRPr kumimoji="0" lang="en-US" sz="1400" b="1" i="0" u="none" strike="noStrike" kern="1200" cap="none" spc="0" normalizeH="0" baseline="0" noProof="0" dirty="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90" name="Text Box 23"/>
          <p:cNvSpPr txBox="1">
            <a:spLocks noChangeArrowheads="1"/>
          </p:cNvSpPr>
          <p:nvPr/>
        </p:nvSpPr>
        <p:spPr bwMode="auto">
          <a:xfrm>
            <a:off x="8261162" y="1564136"/>
            <a:ext cx="1215461" cy="1384995"/>
          </a:xfrm>
          <a:prstGeom prst="rect">
            <a:avLst/>
          </a:prstGeom>
          <a:noFill/>
          <a:ln w="9525">
            <a:noFill/>
            <a:miter lim="800000"/>
            <a:headEnd/>
            <a:tailEnd/>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smtClean="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הגעה להישג</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smtClean="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מיטבי: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smtClean="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נשים- 22</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smtClean="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גברים-24</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000" b="1" i="0" u="none" strike="noStrike" kern="1200" cap="none" spc="0" normalizeH="0" baseline="0" noProof="0" dirty="0">
              <a:ln>
                <a:noFill/>
              </a:ln>
              <a:solidFill>
                <a:srgbClr val="C0504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91" name="Text Box 24"/>
          <p:cNvSpPr txBox="1">
            <a:spLocks noChangeArrowheads="1"/>
          </p:cNvSpPr>
          <p:nvPr/>
        </p:nvSpPr>
        <p:spPr bwMode="auto">
          <a:xfrm>
            <a:off x="5383035" y="5257800"/>
            <a:ext cx="1032655" cy="523220"/>
          </a:xfrm>
          <a:prstGeom prst="rect">
            <a:avLst/>
          </a:prstGeom>
          <a:noFill/>
          <a:ln w="9525">
            <a:noFill/>
            <a:miter lim="800000"/>
            <a:headEnd/>
            <a:tailEnd/>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solidFill>
                  <a:srgbClr val="C0504D"/>
                </a:solidFill>
                <a:effectLst/>
                <a:uLnTx/>
                <a:uFillTx/>
                <a:latin typeface="Calibri" panose="020F0502020204030204"/>
                <a:ea typeface="+mn-ea"/>
                <a:cs typeface="Arial" panose="020B0604020202020204" pitchFamily="34" charset="0"/>
              </a:rPr>
              <a:t>בנות 12-15</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smtClean="0">
                <a:ln>
                  <a:noFill/>
                </a:ln>
                <a:solidFill>
                  <a:srgbClr val="C0504D"/>
                </a:solidFill>
                <a:effectLst/>
                <a:uLnTx/>
                <a:uFillTx/>
                <a:latin typeface="Calibri" panose="020F0502020204030204"/>
                <a:ea typeface="+mn-ea"/>
                <a:cs typeface="Arial" panose="020B0604020202020204" pitchFamily="34" charset="0"/>
              </a:rPr>
              <a:t>בנים 14-17</a:t>
            </a:r>
            <a:endParaRPr kumimoji="0" lang="en-US" sz="1400" b="1" i="0" u="none" strike="noStrike" kern="1200" cap="none" spc="0" normalizeH="0" baseline="0" noProof="0" dirty="0">
              <a:ln>
                <a:noFill/>
              </a:ln>
              <a:solidFill>
                <a:srgbClr val="C0504D"/>
              </a:solidFill>
              <a:effectLst/>
              <a:uLnTx/>
              <a:uFillTx/>
              <a:latin typeface="Calibri" panose="020F0502020204030204"/>
              <a:ea typeface="+mn-ea"/>
              <a:cs typeface="+mn-cs"/>
            </a:endParaRPr>
          </a:p>
        </p:txBody>
      </p:sp>
      <p:pic>
        <p:nvPicPr>
          <p:cNvPr id="2" name="תמונה 1"/>
          <p:cNvPicPr>
            <a:picLocks noChangeAspect="1"/>
          </p:cNvPicPr>
          <p:nvPr/>
        </p:nvPicPr>
        <p:blipFill>
          <a:blip r:embed="rId3"/>
          <a:stretch>
            <a:fillRect/>
          </a:stretch>
        </p:blipFill>
        <p:spPr>
          <a:xfrm>
            <a:off x="3631429" y="4425156"/>
            <a:ext cx="1104332" cy="595526"/>
          </a:xfrm>
          <a:prstGeom prst="rect">
            <a:avLst/>
          </a:prstGeom>
        </p:spPr>
      </p:pic>
      <p:pic>
        <p:nvPicPr>
          <p:cNvPr id="3" name="תמונה 2"/>
          <p:cNvPicPr>
            <a:picLocks noChangeAspect="1"/>
          </p:cNvPicPr>
          <p:nvPr/>
        </p:nvPicPr>
        <p:blipFill>
          <a:blip r:embed="rId4"/>
          <a:stretch>
            <a:fillRect/>
          </a:stretch>
        </p:blipFill>
        <p:spPr>
          <a:xfrm>
            <a:off x="4836750" y="3171196"/>
            <a:ext cx="1291000" cy="774259"/>
          </a:xfrm>
          <a:prstGeom prst="rect">
            <a:avLst/>
          </a:prstGeom>
        </p:spPr>
      </p:pic>
      <p:pic>
        <p:nvPicPr>
          <p:cNvPr id="4" name="תמונה 3"/>
          <p:cNvPicPr>
            <a:picLocks noChangeAspect="1"/>
          </p:cNvPicPr>
          <p:nvPr/>
        </p:nvPicPr>
        <p:blipFill>
          <a:blip r:embed="rId5"/>
          <a:stretch>
            <a:fillRect/>
          </a:stretch>
        </p:blipFill>
        <p:spPr>
          <a:xfrm>
            <a:off x="6210300" y="1749577"/>
            <a:ext cx="1574716" cy="677928"/>
          </a:xfrm>
          <a:prstGeom prst="rect">
            <a:avLst/>
          </a:prstGeom>
        </p:spPr>
      </p:pic>
      <p:sp>
        <p:nvSpPr>
          <p:cNvPr id="6" name="TextBox 5"/>
          <p:cNvSpPr txBox="1"/>
          <p:nvPr/>
        </p:nvSpPr>
        <p:spPr>
          <a:xfrm>
            <a:off x="1360845" y="6577781"/>
            <a:ext cx="2799163" cy="246221"/>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עקרונות אימון ב- 4 שנים ראשונות של אימון בר שנתי </a:t>
            </a:r>
            <a:endParaRPr kumimoji="0" lang="he-IL"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14079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365125"/>
            <a:ext cx="12192000" cy="1325563"/>
          </a:xfrm>
        </p:spPr>
        <p:txBody>
          <a:bodyPr>
            <a:normAutofit/>
          </a:bodyPr>
          <a:lstStyle/>
          <a:p>
            <a:pPr algn="ctr"/>
            <a:r>
              <a:rPr lang="he-IL" dirty="0">
                <a:solidFill>
                  <a:srgbClr val="000000"/>
                </a:solidFill>
                <a:latin typeface="Arial" panose="020B0604020202020204" pitchFamily="34" charset="0"/>
                <a:cs typeface="+mn-cs"/>
              </a:rPr>
              <a:t>תחומי הגילאים בהם ניתן להגיע להישגים </a:t>
            </a:r>
            <a:r>
              <a:rPr lang="he-IL" dirty="0" smtClean="0">
                <a:solidFill>
                  <a:srgbClr val="000000"/>
                </a:solidFill>
                <a:latin typeface="Arial" panose="020B0604020202020204" pitchFamily="34" charset="0"/>
                <a:cs typeface="+mn-cs"/>
              </a:rPr>
              <a:t>ספורטיביים</a:t>
            </a:r>
            <a:endParaRPr lang="he-IL" dirty="0">
              <a:cs typeface="+mn-cs"/>
            </a:endParaRPr>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4164065197"/>
              </p:ext>
            </p:extLst>
          </p:nvPr>
        </p:nvGraphicFramePr>
        <p:xfrm>
          <a:off x="2214563" y="1690688"/>
          <a:ext cx="7786687" cy="4652961"/>
        </p:xfrm>
        <a:graphic>
          <a:graphicData uri="http://schemas.openxmlformats.org/drawingml/2006/table">
            <a:tbl>
              <a:tblPr rtl="1"/>
              <a:tblGrid>
                <a:gridCol w="2384206">
                  <a:extLst>
                    <a:ext uri="{9D8B030D-6E8A-4147-A177-3AD203B41FA5}">
                      <a16:colId xmlns:a16="http://schemas.microsoft.com/office/drawing/2014/main" val="2286746447"/>
                    </a:ext>
                  </a:extLst>
                </a:gridCol>
                <a:gridCol w="961172">
                  <a:extLst>
                    <a:ext uri="{9D8B030D-6E8A-4147-A177-3AD203B41FA5}">
                      <a16:colId xmlns:a16="http://schemas.microsoft.com/office/drawing/2014/main" val="4116656385"/>
                    </a:ext>
                  </a:extLst>
                </a:gridCol>
                <a:gridCol w="848827">
                  <a:extLst>
                    <a:ext uri="{9D8B030D-6E8A-4147-A177-3AD203B41FA5}">
                      <a16:colId xmlns:a16="http://schemas.microsoft.com/office/drawing/2014/main" val="2828731419"/>
                    </a:ext>
                  </a:extLst>
                </a:gridCol>
                <a:gridCol w="861310">
                  <a:extLst>
                    <a:ext uri="{9D8B030D-6E8A-4147-A177-3AD203B41FA5}">
                      <a16:colId xmlns:a16="http://schemas.microsoft.com/office/drawing/2014/main" val="3815020530"/>
                    </a:ext>
                  </a:extLst>
                </a:gridCol>
                <a:gridCol w="886275">
                  <a:extLst>
                    <a:ext uri="{9D8B030D-6E8A-4147-A177-3AD203B41FA5}">
                      <a16:colId xmlns:a16="http://schemas.microsoft.com/office/drawing/2014/main" val="2237554115"/>
                    </a:ext>
                  </a:extLst>
                </a:gridCol>
                <a:gridCol w="936206">
                  <a:extLst>
                    <a:ext uri="{9D8B030D-6E8A-4147-A177-3AD203B41FA5}">
                      <a16:colId xmlns:a16="http://schemas.microsoft.com/office/drawing/2014/main" val="18784502"/>
                    </a:ext>
                  </a:extLst>
                </a:gridCol>
                <a:gridCol w="908691">
                  <a:extLst>
                    <a:ext uri="{9D8B030D-6E8A-4147-A177-3AD203B41FA5}">
                      <a16:colId xmlns:a16="http://schemas.microsoft.com/office/drawing/2014/main" val="1535348032"/>
                    </a:ext>
                  </a:extLst>
                </a:gridCol>
              </a:tblGrid>
              <a:tr h="319131">
                <a:tc gridSpan="7">
                  <a:txBody>
                    <a:bodyPr/>
                    <a:lstStyle/>
                    <a:p>
                      <a:pPr algn="ctr" rtl="1" fontAlgn="b"/>
                      <a:endParaRPr lang="he-IL" sz="1800" b="1" i="0" u="none" strike="noStrike" dirty="0">
                        <a:solidFill>
                          <a:srgbClr val="000000"/>
                        </a:solidFill>
                        <a:effectLst/>
                        <a:latin typeface="Arial" panose="020B0604020202020204" pitchFamily="34" charset="0"/>
                      </a:endParaRPr>
                    </a:p>
                  </a:txBody>
                  <a:tcPr marL="8532" marR="8532" marT="8532" marB="0" anchor="b">
                    <a:lnL>
                      <a:noFill/>
                    </a:lnL>
                    <a:lnT>
                      <a:noFill/>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929638358"/>
                  </a:ext>
                </a:extLst>
              </a:tr>
              <a:tr h="319131">
                <a:tc rowSpan="2">
                  <a:txBody>
                    <a:bodyPr/>
                    <a:lstStyle/>
                    <a:p>
                      <a:pPr algn="ctr" rtl="1" fontAlgn="ctr"/>
                      <a:r>
                        <a:rPr lang="he-IL" sz="1800" b="1" i="0" u="none" strike="noStrike">
                          <a:solidFill>
                            <a:srgbClr val="000000"/>
                          </a:solidFill>
                          <a:effectLst/>
                          <a:latin typeface="Arial" panose="020B0604020202020204" pitchFamily="34" charset="0"/>
                        </a:rPr>
                        <a:t>ענף הספורט ומרחקים (במטרים)</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rtl="1" fontAlgn="b"/>
                      <a:r>
                        <a:rPr lang="he-IL" sz="1800" b="1" i="0" u="none" strike="noStrike">
                          <a:solidFill>
                            <a:srgbClr val="000000"/>
                          </a:solidFill>
                          <a:effectLst/>
                          <a:latin typeface="Arial" panose="020B0604020202020204" pitchFamily="34" charset="0"/>
                        </a:rPr>
                        <a:t>גיל</a:t>
                      </a:r>
                    </a:p>
                  </a:txBody>
                  <a:tcPr marL="8532" marR="8532" marT="85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587363176"/>
                  </a:ext>
                </a:extLst>
              </a:tr>
              <a:tr h="866212">
                <a:tc vMerge="1">
                  <a:txBody>
                    <a:bodyPr/>
                    <a:lstStyle/>
                    <a:p>
                      <a:pPr rtl="1"/>
                      <a:endParaRPr lang="he-IL"/>
                    </a:p>
                  </a:txBody>
                  <a:tcPr/>
                </a:tc>
                <a:tc gridSpan="2">
                  <a:txBody>
                    <a:bodyPr/>
                    <a:lstStyle/>
                    <a:p>
                      <a:pPr algn="ctr" rtl="1" fontAlgn="ctr"/>
                      <a:r>
                        <a:rPr lang="he-IL" sz="1800" b="1" i="0" u="none" strike="noStrike" dirty="0">
                          <a:solidFill>
                            <a:srgbClr val="000000"/>
                          </a:solidFill>
                          <a:effectLst/>
                          <a:latin typeface="Arial" panose="020B0604020202020204" pitchFamily="34" charset="0"/>
                        </a:rPr>
                        <a:t>הישג גבוה ראשון</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gridSpan="2">
                  <a:txBody>
                    <a:bodyPr/>
                    <a:lstStyle/>
                    <a:p>
                      <a:pPr algn="ctr" rtl="1" fontAlgn="ctr"/>
                      <a:r>
                        <a:rPr lang="he-IL" sz="1800" b="1" i="0" u="none" strike="noStrike" dirty="0">
                          <a:solidFill>
                            <a:srgbClr val="000000"/>
                          </a:solidFill>
                          <a:effectLst/>
                          <a:latin typeface="Arial" panose="020B0604020202020204" pitchFamily="34" charset="0"/>
                        </a:rPr>
                        <a:t>גיל מיטבי להגעה לשיא</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gridSpan="2">
                  <a:txBody>
                    <a:bodyPr/>
                    <a:lstStyle/>
                    <a:p>
                      <a:pPr algn="ctr" rtl="1" fontAlgn="ctr"/>
                      <a:r>
                        <a:rPr lang="he-IL" sz="1800" b="1" i="0" u="none" strike="noStrike" dirty="0">
                          <a:solidFill>
                            <a:srgbClr val="000000"/>
                          </a:solidFill>
                          <a:effectLst/>
                          <a:latin typeface="Arial" panose="020B0604020202020204" pitchFamily="34" charset="0"/>
                        </a:rPr>
                        <a:t>שמירת השיא</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extLst>
                  <a:ext uri="{0D108BD9-81ED-4DB2-BD59-A6C34878D82A}">
                    <a16:rowId xmlns:a16="http://schemas.microsoft.com/office/drawing/2014/main" val="3336388509"/>
                  </a:ext>
                </a:extLst>
              </a:tr>
              <a:tr h="428548">
                <a:tc>
                  <a:txBody>
                    <a:bodyPr/>
                    <a:lstStyle/>
                    <a:p>
                      <a:pPr algn="r" rtl="0" fontAlgn="t"/>
                      <a:r>
                        <a:rPr lang="he-IL" sz="1600" b="0" i="0" u="none" strike="noStrike">
                          <a:solidFill>
                            <a:srgbClr val="000000"/>
                          </a:solidFill>
                          <a:effectLst/>
                          <a:latin typeface="Arial" panose="020B0604020202020204" pitchFamily="34" charset="0"/>
                        </a:rPr>
                        <a:t> </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800" b="0" i="0" u="none" strike="noStrike">
                          <a:solidFill>
                            <a:srgbClr val="000000"/>
                          </a:solidFill>
                          <a:effectLst/>
                          <a:latin typeface="Arial" panose="020B0604020202020204" pitchFamily="34" charset="0"/>
                        </a:rPr>
                        <a:t>נשים</a:t>
                      </a:r>
                    </a:p>
                  </a:txBody>
                  <a:tcPr marL="8532" marR="8532" marT="85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800" b="0" i="0" u="none" strike="noStrike">
                          <a:solidFill>
                            <a:srgbClr val="000000"/>
                          </a:solidFill>
                          <a:effectLst/>
                          <a:latin typeface="Arial" panose="020B0604020202020204" pitchFamily="34" charset="0"/>
                        </a:rPr>
                        <a:t>גברים</a:t>
                      </a:r>
                    </a:p>
                  </a:txBody>
                  <a:tcPr marL="8532" marR="8532" marT="85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800" b="0" i="0" u="none" strike="noStrike">
                          <a:solidFill>
                            <a:srgbClr val="000000"/>
                          </a:solidFill>
                          <a:effectLst/>
                          <a:latin typeface="Arial" panose="020B0604020202020204" pitchFamily="34" charset="0"/>
                        </a:rPr>
                        <a:t>נשים</a:t>
                      </a:r>
                    </a:p>
                  </a:txBody>
                  <a:tcPr marL="8532" marR="8532" marT="85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800" b="0" i="0" u="none" strike="noStrike">
                          <a:solidFill>
                            <a:srgbClr val="000000"/>
                          </a:solidFill>
                          <a:effectLst/>
                          <a:latin typeface="Arial" panose="020B0604020202020204" pitchFamily="34" charset="0"/>
                        </a:rPr>
                        <a:t>גברים</a:t>
                      </a:r>
                    </a:p>
                  </a:txBody>
                  <a:tcPr marL="8532" marR="8532" marT="85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800" b="0" i="0" u="none" strike="noStrike">
                          <a:solidFill>
                            <a:srgbClr val="000000"/>
                          </a:solidFill>
                          <a:effectLst/>
                          <a:latin typeface="Arial" panose="020B0604020202020204" pitchFamily="34" charset="0"/>
                        </a:rPr>
                        <a:t>נשים</a:t>
                      </a:r>
                    </a:p>
                  </a:txBody>
                  <a:tcPr marL="8532" marR="8532" marT="85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800" b="0" i="0" u="none" strike="noStrike">
                          <a:solidFill>
                            <a:srgbClr val="000000"/>
                          </a:solidFill>
                          <a:effectLst/>
                          <a:latin typeface="Arial" panose="020B0604020202020204" pitchFamily="34" charset="0"/>
                        </a:rPr>
                        <a:t>גברים</a:t>
                      </a:r>
                    </a:p>
                  </a:txBody>
                  <a:tcPr marL="8532" marR="8532" marT="85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251807"/>
                  </a:ext>
                </a:extLst>
              </a:tr>
              <a:tr h="595439">
                <a:tc>
                  <a:txBody>
                    <a:bodyPr/>
                    <a:lstStyle/>
                    <a:p>
                      <a:pPr algn="r" rtl="1" fontAlgn="t"/>
                      <a:r>
                        <a:rPr lang="he-IL" sz="1800" b="0" i="0" u="none" strike="noStrike">
                          <a:solidFill>
                            <a:srgbClr val="000000"/>
                          </a:solidFill>
                          <a:effectLst/>
                          <a:latin typeface="Arial" panose="020B0604020202020204" pitchFamily="34" charset="0"/>
                        </a:rPr>
                        <a:t>שחיה- 100, 200, 400        800, 1500</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600" b="0" i="0" u="none" strike="noStrike">
                          <a:solidFill>
                            <a:srgbClr val="000000"/>
                          </a:solidFill>
                          <a:effectLst/>
                          <a:latin typeface="Arial" panose="020B0604020202020204" pitchFamily="34" charset="0"/>
                        </a:rPr>
                        <a:t>14-16  13-15</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600" b="0" i="0" u="none" strike="noStrike">
                          <a:solidFill>
                            <a:srgbClr val="000000"/>
                          </a:solidFill>
                          <a:effectLst/>
                          <a:latin typeface="Arial" panose="020B0604020202020204" pitchFamily="34" charset="0"/>
                        </a:rPr>
                        <a:t>17-18  15-17</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600" b="0" i="0" u="none" strike="noStrike" dirty="0">
                          <a:solidFill>
                            <a:srgbClr val="000000"/>
                          </a:solidFill>
                          <a:effectLst/>
                          <a:latin typeface="Arial" panose="020B0604020202020204" pitchFamily="34" charset="0"/>
                        </a:rPr>
                        <a:t>22-23  18-20</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600" b="0" i="0" u="none" strike="noStrike">
                          <a:solidFill>
                            <a:srgbClr val="000000"/>
                          </a:solidFill>
                          <a:effectLst/>
                          <a:latin typeface="Arial" panose="020B0604020202020204" pitchFamily="34" charset="0"/>
                        </a:rPr>
                        <a:t>23-24  20-22</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600" b="0" i="0" u="none" strike="noStrike">
                          <a:solidFill>
                            <a:srgbClr val="000000"/>
                          </a:solidFill>
                          <a:effectLst/>
                          <a:latin typeface="Arial" panose="020B0604020202020204" pitchFamily="34" charset="0"/>
                        </a:rPr>
                        <a:t>24-28  21-25</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he-IL" sz="1600" b="0" i="0" u="none" strike="noStrike">
                          <a:solidFill>
                            <a:srgbClr val="000000"/>
                          </a:solidFill>
                          <a:effectLst/>
                          <a:latin typeface="Arial" panose="020B0604020202020204" pitchFamily="34" charset="0"/>
                        </a:rPr>
                        <a:t>25-30  23-28</a:t>
                      </a:r>
                    </a:p>
                  </a:txBody>
                  <a:tcPr marL="8532" marR="8532" marT="8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0003624"/>
                  </a:ext>
                </a:extLst>
              </a:tr>
              <a:tr h="902685">
                <a:tc>
                  <a:txBody>
                    <a:bodyPr/>
                    <a:lstStyle/>
                    <a:p>
                      <a:pPr algn="r" rtl="1" fontAlgn="t"/>
                      <a:r>
                        <a:rPr lang="he-IL" sz="1800" b="0" i="0" u="none" strike="noStrike" dirty="0">
                          <a:solidFill>
                            <a:srgbClr val="000000"/>
                          </a:solidFill>
                          <a:effectLst/>
                          <a:latin typeface="Arial" panose="020B0604020202020204" pitchFamily="34" charset="0"/>
                        </a:rPr>
                        <a:t>ריצה 100-400           800, </a:t>
                      </a:r>
                      <a:r>
                        <a:rPr lang="he-IL" sz="1800" b="0" i="0" u="none" strike="noStrike" dirty="0" smtClean="0">
                          <a:solidFill>
                            <a:srgbClr val="000000"/>
                          </a:solidFill>
                          <a:effectLst/>
                          <a:latin typeface="Arial" panose="020B0604020202020204" pitchFamily="34" charset="0"/>
                        </a:rPr>
                        <a:t>1500, </a:t>
                      </a:r>
                      <a:r>
                        <a:rPr lang="he-IL" sz="1800" b="0" i="0" u="none" strike="noStrike" dirty="0">
                          <a:solidFill>
                            <a:srgbClr val="000000"/>
                          </a:solidFill>
                          <a:effectLst/>
                          <a:latin typeface="Arial" panose="020B0604020202020204" pitchFamily="34" charset="0"/>
                        </a:rPr>
                        <a:t>5000, 10000</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17-20  20-23</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19-22  23-24  24-26</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22-26  22-26  </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24-28  25-27  26-30</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dirty="0">
                          <a:solidFill>
                            <a:srgbClr val="000000"/>
                          </a:solidFill>
                          <a:effectLst/>
                          <a:latin typeface="Arial" panose="020B0604020202020204" pitchFamily="34" charset="0"/>
                        </a:rPr>
                        <a:t>29-33  27-31</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29-33  28-31  31-35</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343071"/>
                  </a:ext>
                </a:extLst>
              </a:tr>
              <a:tr h="601790">
                <a:tc>
                  <a:txBody>
                    <a:bodyPr/>
                    <a:lstStyle/>
                    <a:p>
                      <a:pPr algn="r" rtl="1" fontAlgn="t"/>
                      <a:r>
                        <a:rPr lang="he-IL" sz="1800" b="0" i="0" u="none" strike="noStrike">
                          <a:solidFill>
                            <a:srgbClr val="000000"/>
                          </a:solidFill>
                          <a:effectLst/>
                          <a:latin typeface="Arial" panose="020B0604020202020204" pitchFamily="34" charset="0"/>
                        </a:rPr>
                        <a:t>חתירה                       קאנו</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16-18</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18-20  18-21</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19-23</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21-24  23-26</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dirty="0">
                          <a:solidFill>
                            <a:srgbClr val="000000"/>
                          </a:solidFill>
                          <a:effectLst/>
                          <a:latin typeface="Arial" panose="020B0604020202020204" pitchFamily="34" charset="0"/>
                        </a:rPr>
                        <a:t>24-26</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25-28  27-29</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517583"/>
                  </a:ext>
                </a:extLst>
              </a:tr>
              <a:tr h="620025">
                <a:tc>
                  <a:txBody>
                    <a:bodyPr/>
                    <a:lstStyle/>
                    <a:p>
                      <a:pPr algn="r" rtl="1" fontAlgn="t"/>
                      <a:r>
                        <a:rPr lang="he-IL" sz="1800" b="0" i="0" u="none" strike="noStrike">
                          <a:solidFill>
                            <a:srgbClr val="000000"/>
                          </a:solidFill>
                          <a:effectLst/>
                          <a:latin typeface="Arial" panose="020B0604020202020204" pitchFamily="34" charset="0"/>
                        </a:rPr>
                        <a:t>אופניים- מסלול                 כביש</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16-19</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17-20  17-19</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20-23</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21-24  20-24</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a:solidFill>
                            <a:srgbClr val="000000"/>
                          </a:solidFill>
                          <a:effectLst/>
                          <a:latin typeface="Arial" panose="020B0604020202020204" pitchFamily="34" charset="0"/>
                        </a:rPr>
                        <a:t>24-27</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he-IL" sz="1600" b="0" i="0" u="none" strike="noStrike" dirty="0">
                          <a:solidFill>
                            <a:srgbClr val="000000"/>
                          </a:solidFill>
                          <a:effectLst/>
                          <a:latin typeface="Arial" panose="020B0604020202020204" pitchFamily="34" charset="0"/>
                        </a:rPr>
                        <a:t>25-29  25-28</a:t>
                      </a:r>
                    </a:p>
                  </a:txBody>
                  <a:tcPr marL="8532" marR="8532" marT="85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198864"/>
                  </a:ext>
                </a:extLst>
              </a:tr>
            </a:tbl>
          </a:graphicData>
        </a:graphic>
      </p:graphicFrame>
    </p:spTree>
    <p:extLst>
      <p:ext uri="{BB962C8B-B14F-4D97-AF65-F5344CB8AC3E}">
        <p14:creationId xmlns:p14="http://schemas.microsoft.com/office/powerpoint/2010/main" val="563595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592424"/>
            <a:ext cx="10515600" cy="759858"/>
          </a:xfrm>
        </p:spPr>
        <p:txBody>
          <a:bodyPr>
            <a:normAutofit/>
          </a:bodyPr>
          <a:lstStyle/>
          <a:p>
            <a:pPr algn="ctr"/>
            <a:r>
              <a:rPr lang="he-IL" dirty="0" smtClean="0">
                <a:cs typeface="+mn-cs"/>
              </a:rPr>
              <a:t>ייחודיות תהליכי אימון בשלב התפתחות מינית</a:t>
            </a:r>
            <a:endParaRPr lang="he-IL" dirty="0">
              <a:cs typeface="+mn-cs"/>
            </a:endParaRPr>
          </a:p>
        </p:txBody>
      </p:sp>
      <p:sp>
        <p:nvSpPr>
          <p:cNvPr id="3" name="מציין מיקום תוכן 2"/>
          <p:cNvSpPr>
            <a:spLocks noGrp="1"/>
          </p:cNvSpPr>
          <p:nvPr>
            <p:ph idx="1"/>
          </p:nvPr>
        </p:nvSpPr>
        <p:spPr>
          <a:xfrm>
            <a:off x="838200" y="1687135"/>
            <a:ext cx="10515600" cy="3503054"/>
          </a:xfrm>
        </p:spPr>
        <p:txBody>
          <a:bodyPr anchor="ctr">
            <a:normAutofit fontScale="85000" lnSpcReduction="20000"/>
          </a:bodyPr>
          <a:lstStyle/>
          <a:p>
            <a:pPr>
              <a:lnSpc>
                <a:spcPct val="150000"/>
              </a:lnSpc>
            </a:pPr>
            <a:r>
              <a:rPr lang="he-IL" dirty="0" smtClean="0"/>
              <a:t>התחלה הדרגתית ובטוחה בתהליך אימון גופני (אימון פיתוח כוח) בצורה מלאה (פיתוח כוח מרבי, כוח מהיר, סבולת כוח).</a:t>
            </a:r>
          </a:p>
          <a:p>
            <a:pPr>
              <a:lnSpc>
                <a:spcPct val="150000"/>
              </a:lnSpc>
            </a:pPr>
            <a:r>
              <a:rPr lang="he-IL" dirty="0" smtClean="0"/>
              <a:t>עליה בנפח אימון והגדלה פי שניים במהלך שנה שנתיים. לעומת הגדלת נפח אימון רגיל משנה לשנה כ-35%.</a:t>
            </a:r>
          </a:p>
          <a:p>
            <a:pPr>
              <a:lnSpc>
                <a:spcPct val="150000"/>
              </a:lnSpc>
            </a:pPr>
            <a:r>
              <a:rPr lang="he-IL" dirty="0" smtClean="0"/>
              <a:t>עליה ושימוש באמצעי אימון אנאירוביים לקטים מלאים (מקסימליים)</a:t>
            </a:r>
          </a:p>
          <a:p>
            <a:pPr>
              <a:lnSpc>
                <a:spcPct val="150000"/>
              </a:lnSpc>
            </a:pPr>
            <a:r>
              <a:rPr lang="he-IL" dirty="0"/>
              <a:t>עליה בתהליכי תחרות (יותר להתחרות וברמות יותר גבוהות</a:t>
            </a:r>
            <a:r>
              <a:rPr lang="he-IL" dirty="0" smtClean="0"/>
              <a:t>)</a:t>
            </a:r>
            <a:endParaRPr lang="he-IL" dirty="0"/>
          </a:p>
        </p:txBody>
      </p:sp>
    </p:spTree>
    <p:extLst>
      <p:ext uri="{BB962C8B-B14F-4D97-AF65-F5344CB8AC3E}">
        <p14:creationId xmlns:p14="http://schemas.microsoft.com/office/powerpoint/2010/main" val="311937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p:cNvSpPr/>
          <p:nvPr/>
        </p:nvSpPr>
        <p:spPr>
          <a:xfrm>
            <a:off x="2578100" y="123002"/>
            <a:ext cx="7171208" cy="954107"/>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תקופות </a:t>
            </a:r>
            <a:r>
              <a:rPr kumimoji="0" lang="he-IL" sz="28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רגישות</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rPr>
              <a:t>(sensitive period) </a:t>
            </a:r>
            <a:r>
              <a:rPr kumimoji="0" lang="he-IL" sz="28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 בהתפתחות </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תכונות גופניות </a:t>
            </a:r>
            <a:r>
              <a:rPr kumimoji="0" lang="he-IL" sz="28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ותפקודיות</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1" name="תמונה 10"/>
          <p:cNvPicPr>
            <a:picLocks noChangeAspect="1"/>
          </p:cNvPicPr>
          <p:nvPr/>
        </p:nvPicPr>
        <p:blipFill>
          <a:blip r:embed="rId2"/>
          <a:stretch>
            <a:fillRect/>
          </a:stretch>
        </p:blipFill>
        <p:spPr>
          <a:xfrm>
            <a:off x="2578100" y="357389"/>
            <a:ext cx="7340600" cy="6426201"/>
          </a:xfrm>
          <a:prstGeom prst="rect">
            <a:avLst/>
          </a:prstGeom>
        </p:spPr>
      </p:pic>
    </p:spTree>
    <p:extLst>
      <p:ext uri="{BB962C8B-B14F-4D97-AF65-F5344CB8AC3E}">
        <p14:creationId xmlns:p14="http://schemas.microsoft.com/office/powerpoint/2010/main" val="1914371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1159098"/>
          </a:xfrm>
        </p:spPr>
        <p:txBody>
          <a:bodyPr>
            <a:normAutofit/>
          </a:bodyPr>
          <a:lstStyle/>
          <a:p>
            <a:pPr lvl="0" algn="ctr">
              <a:lnSpc>
                <a:spcPct val="85000"/>
              </a:lnSpc>
              <a:spcBef>
                <a:spcPts val="0"/>
              </a:spcBef>
              <a:defRPr/>
            </a:pPr>
            <a:r>
              <a:rPr lang="he-IL" sz="2800" b="1" dirty="0" smtClean="0">
                <a:solidFill>
                  <a:srgbClr val="FF0000"/>
                </a:solidFill>
                <a:latin typeface="Arial" panose="020B0604020202020204" pitchFamily="34" charset="0"/>
                <a:ea typeface="+mn-ea"/>
                <a:cs typeface="Arial" panose="020B0604020202020204" pitchFamily="34" charset="0"/>
              </a:rPr>
              <a:t>בולט בתופעת ה-”</a:t>
            </a:r>
            <a:r>
              <a:rPr lang="en-US" sz="2800" b="1" dirty="0">
                <a:solidFill>
                  <a:srgbClr val="FF0000"/>
                </a:solidFill>
                <a:latin typeface="Arial" panose="020B0604020202020204" pitchFamily="34" charset="0"/>
                <a:ea typeface="+mn-ea"/>
                <a:cs typeface="Arial" panose="020B0604020202020204" pitchFamily="34" charset="0"/>
              </a:rPr>
              <a:t>S</a:t>
            </a:r>
            <a:r>
              <a:rPr lang="he-IL" sz="2800" b="1" dirty="0" smtClean="0">
                <a:solidFill>
                  <a:srgbClr val="FF0000"/>
                </a:solidFill>
                <a:latin typeface="Arial" panose="020B0604020202020204" pitchFamily="34" charset="0"/>
                <a:ea typeface="+mn-ea"/>
                <a:cs typeface="Arial" panose="020B0604020202020204" pitchFamily="34" charset="0"/>
              </a:rPr>
              <a:t>” שלו!</a:t>
            </a:r>
            <a:r>
              <a:rPr lang="he-IL" sz="2800" b="1" dirty="0">
                <a:solidFill>
                  <a:srgbClr val="FF0000"/>
                </a:solidFill>
                <a:latin typeface="Arial" panose="020B0604020202020204" pitchFamily="34" charset="0"/>
                <a:ea typeface="+mn-ea"/>
                <a:cs typeface="Arial" panose="020B0604020202020204" pitchFamily="34" charset="0"/>
              </a:rPr>
              <a:t/>
            </a:r>
            <a:br>
              <a:rPr lang="he-IL" sz="2800" b="1" dirty="0">
                <a:solidFill>
                  <a:srgbClr val="FF0000"/>
                </a:solidFill>
                <a:latin typeface="Arial" panose="020B0604020202020204" pitchFamily="34" charset="0"/>
                <a:ea typeface="+mn-ea"/>
                <a:cs typeface="Arial" panose="020B0604020202020204" pitchFamily="34" charset="0"/>
              </a:rPr>
            </a:br>
            <a:endParaRPr lang="he-IL"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2750127969"/>
              </p:ext>
            </p:extLst>
          </p:nvPr>
        </p:nvGraphicFramePr>
        <p:xfrm>
          <a:off x="1030309" y="592437"/>
          <a:ext cx="9929612" cy="6096037"/>
        </p:xfrm>
        <a:graphic>
          <a:graphicData uri="http://schemas.openxmlformats.org/drawingml/2006/table">
            <a:tbl>
              <a:tblPr rtl="1"/>
              <a:tblGrid>
                <a:gridCol w="796434">
                  <a:extLst>
                    <a:ext uri="{9D8B030D-6E8A-4147-A177-3AD203B41FA5}">
                      <a16:colId xmlns:a16="http://schemas.microsoft.com/office/drawing/2014/main" val="3343710620"/>
                    </a:ext>
                  </a:extLst>
                </a:gridCol>
                <a:gridCol w="2197567">
                  <a:extLst>
                    <a:ext uri="{9D8B030D-6E8A-4147-A177-3AD203B41FA5}">
                      <a16:colId xmlns:a16="http://schemas.microsoft.com/office/drawing/2014/main" val="1562114512"/>
                    </a:ext>
                  </a:extLst>
                </a:gridCol>
                <a:gridCol w="3038248">
                  <a:extLst>
                    <a:ext uri="{9D8B030D-6E8A-4147-A177-3AD203B41FA5}">
                      <a16:colId xmlns:a16="http://schemas.microsoft.com/office/drawing/2014/main" val="375387213"/>
                    </a:ext>
                  </a:extLst>
                </a:gridCol>
                <a:gridCol w="796434">
                  <a:extLst>
                    <a:ext uri="{9D8B030D-6E8A-4147-A177-3AD203B41FA5}">
                      <a16:colId xmlns:a16="http://schemas.microsoft.com/office/drawing/2014/main" val="3972605910"/>
                    </a:ext>
                  </a:extLst>
                </a:gridCol>
                <a:gridCol w="1032414">
                  <a:extLst>
                    <a:ext uri="{9D8B030D-6E8A-4147-A177-3AD203B41FA5}">
                      <a16:colId xmlns:a16="http://schemas.microsoft.com/office/drawing/2014/main" val="562591262"/>
                    </a:ext>
                  </a:extLst>
                </a:gridCol>
                <a:gridCol w="1106158">
                  <a:extLst>
                    <a:ext uri="{9D8B030D-6E8A-4147-A177-3AD203B41FA5}">
                      <a16:colId xmlns:a16="http://schemas.microsoft.com/office/drawing/2014/main" val="1324956380"/>
                    </a:ext>
                  </a:extLst>
                </a:gridCol>
                <a:gridCol w="962357">
                  <a:extLst>
                    <a:ext uri="{9D8B030D-6E8A-4147-A177-3AD203B41FA5}">
                      <a16:colId xmlns:a16="http://schemas.microsoft.com/office/drawing/2014/main" val="30139972"/>
                    </a:ext>
                  </a:extLst>
                </a:gridCol>
              </a:tblGrid>
              <a:tr h="201893">
                <a:tc>
                  <a:txBody>
                    <a:bodyPr/>
                    <a:lstStyle/>
                    <a:p>
                      <a:pPr algn="ctr" rtl="1" fontAlgn="b"/>
                      <a:r>
                        <a:rPr lang="he-IL" sz="1050" b="0" i="0" u="none" strike="noStrike">
                          <a:solidFill>
                            <a:srgbClr val="000000"/>
                          </a:solidFill>
                          <a:effectLst/>
                          <a:latin typeface="Arial" panose="020B0604020202020204" pitchFamily="34" charset="0"/>
                        </a:rPr>
                        <a:t>שנה</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תחרות</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מיקום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סוג ריצה</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זמן (שניות)</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21.08.1986</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913323"/>
                  </a:ext>
                </a:extLst>
              </a:tr>
              <a:tr h="201893">
                <a:tc>
                  <a:txBody>
                    <a:bodyPr/>
                    <a:lstStyle/>
                    <a:p>
                      <a:pPr algn="ctr" rtl="0" fontAlgn="b"/>
                      <a:r>
                        <a:rPr lang="he-IL" sz="1050" b="0" i="0" u="none" strike="noStrike">
                          <a:solidFill>
                            <a:srgbClr val="000000"/>
                          </a:solidFill>
                          <a:effectLst/>
                          <a:latin typeface="Arial" panose="020B0604020202020204" pitchFamily="34" charset="0"/>
                        </a:rPr>
                        <a:t>2002</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a:solidFill>
                            <a:srgbClr val="000000"/>
                          </a:solidFill>
                          <a:effectLst/>
                          <a:latin typeface="Arial" panose="020B0604020202020204" pitchFamily="34" charset="0"/>
                        </a:rPr>
                        <a:t>אליפות </a:t>
                      </a:r>
                      <a:r>
                        <a:rPr lang="he-IL" sz="1050" b="0" i="0" u="none" strike="noStrike" dirty="0" smtClean="0">
                          <a:solidFill>
                            <a:srgbClr val="000000"/>
                          </a:solidFill>
                          <a:effectLst/>
                          <a:latin typeface="Arial" panose="020B0604020202020204" pitchFamily="34" charset="0"/>
                        </a:rPr>
                        <a:t>עולם </a:t>
                      </a:r>
                      <a:r>
                        <a:rPr lang="he-IL" sz="1050" b="0" i="0" u="none" strike="noStrike" dirty="0">
                          <a:solidFill>
                            <a:srgbClr val="000000"/>
                          </a:solidFill>
                          <a:effectLst/>
                          <a:latin typeface="Arial" panose="020B0604020202020204" pitchFamily="34" charset="0"/>
                        </a:rPr>
                        <a:t>לנערים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ג'מייקה קינגסטון, ג'מייקה</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20.61</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16</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436186"/>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שני</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smtClean="0">
                          <a:solidFill>
                            <a:srgbClr val="000000"/>
                          </a:solidFill>
                          <a:effectLst/>
                          <a:latin typeface="Arial" panose="020B0604020202020204" pitchFamily="34" charset="0"/>
                        </a:rPr>
                        <a:t>שליחים </a:t>
                      </a:r>
                      <a:r>
                        <a:rPr lang="en-US" sz="1050" b="0" i="0" u="none" strike="noStrike" dirty="0" smtClean="0">
                          <a:solidFill>
                            <a:srgbClr val="000000"/>
                          </a:solidFill>
                          <a:effectLst/>
                          <a:latin typeface="Arial" panose="020B0604020202020204" pitchFamily="34" charset="0"/>
                        </a:rPr>
                        <a:t>4x100</a:t>
                      </a:r>
                      <a:endParaRPr lang="en-US" sz="1050" b="0" i="0" u="none" strike="noStrike" dirty="0">
                        <a:solidFill>
                          <a:srgbClr val="000000"/>
                        </a:solidFill>
                        <a:effectLst/>
                        <a:latin typeface="Arial" panose="020B0604020202020204" pitchFamily="34" charset="0"/>
                      </a:endParaRP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a:solidFill>
                            <a:srgbClr val="000000"/>
                          </a:solidFill>
                          <a:effectLst/>
                          <a:latin typeface="Arial" panose="020B0604020202020204" pitchFamily="34" charset="0"/>
                        </a:rPr>
                        <a:t>‏39.15</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17</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216458"/>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שני</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1" eaLnBrk="1" fontAlgn="b" latinLnBrk="0" hangingPunct="1">
                        <a:lnSpc>
                          <a:spcPct val="100000"/>
                        </a:lnSpc>
                        <a:spcBef>
                          <a:spcPts val="0"/>
                        </a:spcBef>
                        <a:spcAft>
                          <a:spcPts val="0"/>
                        </a:spcAft>
                        <a:buClrTx/>
                        <a:buSzTx/>
                        <a:buFontTx/>
                        <a:buNone/>
                        <a:tabLst/>
                        <a:defRPr/>
                      </a:pPr>
                      <a:r>
                        <a:rPr lang="he-IL" sz="1050" b="0" i="0" u="none" strike="noStrike" dirty="0" smtClean="0">
                          <a:solidFill>
                            <a:srgbClr val="000000"/>
                          </a:solidFill>
                          <a:effectLst/>
                          <a:latin typeface="Arial" panose="020B0604020202020204" pitchFamily="34" charset="0"/>
                        </a:rPr>
                        <a:t>שליחים </a:t>
                      </a:r>
                      <a:r>
                        <a:rPr lang="en-US" sz="1050" b="0" i="0" u="none" strike="noStrike" dirty="0" smtClean="0">
                          <a:solidFill>
                            <a:srgbClr val="000000"/>
                          </a:solidFill>
                          <a:effectLst/>
                          <a:latin typeface="Arial" panose="020B0604020202020204" pitchFamily="34" charset="0"/>
                        </a:rPr>
                        <a:t>4x400</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‏3:04.06</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17</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92761"/>
                  </a:ext>
                </a:extLst>
              </a:tr>
              <a:tr h="201893">
                <a:tc>
                  <a:txBody>
                    <a:bodyPr/>
                    <a:lstStyle/>
                    <a:p>
                      <a:pPr algn="ctr" rtl="0" fontAlgn="b"/>
                      <a:r>
                        <a:rPr lang="he-IL" sz="1050" b="0" i="0" u="none" strike="noStrike">
                          <a:solidFill>
                            <a:srgbClr val="000000"/>
                          </a:solidFill>
                          <a:effectLst/>
                          <a:latin typeface="Arial" panose="020B0604020202020204" pitchFamily="34" charset="0"/>
                        </a:rPr>
                        <a:t>2003</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a:solidFill>
                            <a:srgbClr val="000000"/>
                          </a:solidFill>
                          <a:effectLst/>
                          <a:latin typeface="Arial" panose="020B0604020202020204" pitchFamily="34" charset="0"/>
                        </a:rPr>
                        <a:t>אליפות </a:t>
                      </a:r>
                      <a:r>
                        <a:rPr lang="he-IL" sz="1050" b="0" i="0" u="none" strike="noStrike" dirty="0" smtClean="0">
                          <a:solidFill>
                            <a:srgbClr val="000000"/>
                          </a:solidFill>
                          <a:effectLst/>
                          <a:latin typeface="Arial" panose="020B0604020202020204" pitchFamily="34" charset="0"/>
                        </a:rPr>
                        <a:t>עולם </a:t>
                      </a:r>
                      <a:r>
                        <a:rPr lang="he-IL" sz="1050" b="0" i="0" u="none" strike="noStrike" dirty="0">
                          <a:solidFill>
                            <a:srgbClr val="000000"/>
                          </a:solidFill>
                          <a:effectLst/>
                          <a:latin typeface="Arial" panose="020B0604020202020204" pitchFamily="34" charset="0"/>
                        </a:rPr>
                        <a:t>לנוער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he-IL" sz="1050" b="0" i="0" u="none" strike="noStrike" dirty="0">
                          <a:solidFill>
                            <a:srgbClr val="000000"/>
                          </a:solidFill>
                          <a:effectLst/>
                          <a:latin typeface="Arial" panose="020B0604020202020204" pitchFamily="34" charset="0"/>
                        </a:rPr>
                        <a:t>קנדה </a:t>
                      </a:r>
                      <a:r>
                        <a:rPr lang="he-IL" sz="1050" b="0" i="0" u="none" strike="noStrike" dirty="0" err="1">
                          <a:solidFill>
                            <a:srgbClr val="000000"/>
                          </a:solidFill>
                          <a:effectLst/>
                          <a:latin typeface="Arial" panose="020B0604020202020204" pitchFamily="34" charset="0"/>
                        </a:rPr>
                        <a:t>שרברוק</a:t>
                      </a:r>
                      <a:r>
                        <a:rPr lang="he-IL" sz="1050" b="0" i="0" u="none" strike="noStrike" dirty="0">
                          <a:solidFill>
                            <a:srgbClr val="000000"/>
                          </a:solidFill>
                          <a:effectLst/>
                          <a:latin typeface="Arial" panose="020B0604020202020204" pitchFamily="34" charset="0"/>
                        </a:rPr>
                        <a:t>, קנדה</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he-IL" sz="1050" b="0" i="0" u="none" strike="noStrike">
                          <a:solidFill>
                            <a:srgbClr val="000000"/>
                          </a:solidFill>
                          <a:effectLst/>
                          <a:latin typeface="Arial" panose="020B0604020202020204" pitchFamily="34" charset="0"/>
                        </a:rPr>
                        <a:t>20.4</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he-IL" sz="1050" b="0" i="0" u="none" strike="noStrike">
                          <a:solidFill>
                            <a:srgbClr val="000000"/>
                          </a:solidFill>
                          <a:effectLst/>
                          <a:latin typeface="Arial" panose="020B0604020202020204" pitchFamily="34" charset="0"/>
                        </a:rPr>
                        <a:t>17</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19914422"/>
                  </a:ext>
                </a:extLst>
              </a:tr>
              <a:tr h="201893">
                <a:tc>
                  <a:txBody>
                    <a:bodyPr/>
                    <a:lstStyle/>
                    <a:p>
                      <a:pPr algn="ctr" rtl="0" fontAlgn="b"/>
                      <a:r>
                        <a:rPr lang="he-IL" sz="1050" b="0" i="0" u="none" strike="noStrike">
                          <a:solidFill>
                            <a:srgbClr val="000000"/>
                          </a:solidFill>
                          <a:effectLst/>
                          <a:latin typeface="Arial" panose="020B0604020202020204" pitchFamily="34" charset="0"/>
                        </a:rPr>
                        <a:t>2004</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משחקי קרפיטה</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he-IL" sz="1050" b="0" i="0" u="none" strike="noStrike" dirty="0">
                          <a:solidFill>
                            <a:srgbClr val="000000"/>
                          </a:solidFill>
                          <a:effectLst/>
                          <a:latin typeface="Arial" panose="020B0604020202020204" pitchFamily="34" charset="0"/>
                        </a:rPr>
                        <a:t>ברמודה המילטון, ברמודה</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he-IL" sz="1050" b="0" i="0" u="none" strike="noStrike">
                          <a:solidFill>
                            <a:srgbClr val="000000"/>
                          </a:solidFill>
                          <a:effectLst/>
                          <a:latin typeface="Arial" panose="020B0604020202020204" pitchFamily="34" charset="0"/>
                        </a:rPr>
                        <a:t>19.93</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he-IL" sz="1050" b="0" i="0" u="none" strike="noStrike">
                          <a:solidFill>
                            <a:srgbClr val="000000"/>
                          </a:solidFill>
                          <a:effectLst/>
                          <a:latin typeface="Arial" panose="020B0604020202020204" pitchFamily="34" charset="0"/>
                        </a:rPr>
                        <a:t>18</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73309345"/>
                  </a:ext>
                </a:extLst>
              </a:tr>
              <a:tr h="201893">
                <a:tc>
                  <a:txBody>
                    <a:bodyPr/>
                    <a:lstStyle/>
                    <a:p>
                      <a:pPr algn="ctr" rtl="0" fontAlgn="b"/>
                      <a:r>
                        <a:rPr lang="he-IL" sz="1050" b="0" i="0" u="none" strike="noStrike">
                          <a:solidFill>
                            <a:srgbClr val="000000"/>
                          </a:solidFill>
                          <a:effectLst/>
                          <a:latin typeface="Arial" panose="020B0604020202020204" pitchFamily="34" charset="0"/>
                        </a:rPr>
                        <a:t>2005</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אליפות מרכז אמריקה והקאריביים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איי בהאמה נסאו, איי בהאמה</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20.03</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19</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997512"/>
                  </a:ext>
                </a:extLst>
              </a:tr>
              <a:tr h="201893">
                <a:tc>
                  <a:txBody>
                    <a:bodyPr/>
                    <a:lstStyle/>
                    <a:p>
                      <a:pPr algn="ctr" rtl="0" fontAlgn="b"/>
                      <a:r>
                        <a:rPr lang="he-IL" sz="1050" b="0" i="0" u="none" strike="noStrike">
                          <a:solidFill>
                            <a:srgbClr val="000000"/>
                          </a:solidFill>
                          <a:effectLst/>
                          <a:latin typeface="Arial" panose="020B0604020202020204" pitchFamily="34" charset="0"/>
                        </a:rPr>
                        <a:t>2007</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אליפות העולם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יפן אוסקה, יפן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שני</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19.91</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21</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073862"/>
                  </a:ext>
                </a:extLst>
              </a:tr>
              <a:tr h="201893">
                <a:tc>
                  <a:txBody>
                    <a:bodyPr/>
                    <a:lstStyle/>
                    <a:p>
                      <a:pPr algn="ctr" rtl="0" fontAlgn="b"/>
                      <a:r>
                        <a:rPr lang="he-IL" sz="1050" b="0" i="0" u="none" strike="noStrike">
                          <a:solidFill>
                            <a:srgbClr val="000000"/>
                          </a:solidFill>
                          <a:effectLst/>
                          <a:latin typeface="Arial" panose="020B0604020202020204" pitchFamily="34" charset="0"/>
                        </a:rPr>
                        <a:t>2008</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גרנד פרי ריבוק</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ארצות הברית ניו יורק, ארצות הברית</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100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Arial" panose="020B0604020202020204" pitchFamily="34" charset="0"/>
                        </a:rPr>
                        <a:t>9.72 WR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22</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895515"/>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אולימפיאדת בייג'ינג</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סין בייג'ינג, סין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100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Arial" panose="020B0604020202020204" pitchFamily="34" charset="0"/>
                        </a:rPr>
                        <a:t>9.69 OR WR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22</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404448"/>
                  </a:ext>
                </a:extLst>
              </a:tr>
              <a:tr h="0">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dirty="0">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Arial" panose="020B0604020202020204" pitchFamily="34" charset="0"/>
                        </a:rPr>
                        <a:t>19.30 OR WR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22</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6963527"/>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dirty="0">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נפסל</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a:solidFill>
                            <a:srgbClr val="000000"/>
                          </a:solidFill>
                          <a:effectLst/>
                          <a:latin typeface="Arial" panose="020B0604020202020204" pitchFamily="34" charset="0"/>
                        </a:rPr>
                        <a:t>שליחים </a:t>
                      </a:r>
                      <a:r>
                        <a:rPr lang="en-US" sz="1050" b="0" i="0" u="none" strike="noStrike" dirty="0" smtClean="0">
                          <a:solidFill>
                            <a:srgbClr val="000000"/>
                          </a:solidFill>
                          <a:effectLst/>
                          <a:latin typeface="Arial" panose="020B0604020202020204" pitchFamily="34" charset="0"/>
                        </a:rPr>
                        <a:t>4x100</a:t>
                      </a:r>
                      <a:endParaRPr lang="en-US" sz="1050" b="0" i="0" u="none" strike="noStrike" dirty="0">
                        <a:solidFill>
                          <a:srgbClr val="000000"/>
                        </a:solidFill>
                        <a:effectLst/>
                        <a:latin typeface="Arial" panose="020B0604020202020204" pitchFamily="34" charset="0"/>
                      </a:endParaRP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0" i="0" u="none" strike="noStrike">
                          <a:solidFill>
                            <a:srgbClr val="000000"/>
                          </a:solidFill>
                          <a:effectLst/>
                          <a:latin typeface="Arial" panose="020B0604020202020204" pitchFamily="34" charset="0"/>
                        </a:rPr>
                        <a:t>‏37.10 OR WR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22</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684095"/>
                  </a:ext>
                </a:extLst>
              </a:tr>
              <a:tr h="435725">
                <a:tc>
                  <a:txBody>
                    <a:bodyPr/>
                    <a:lstStyle/>
                    <a:p>
                      <a:pPr algn="ctr" rtl="0" fontAlgn="b"/>
                      <a:r>
                        <a:rPr lang="he-IL" sz="1050" b="0" i="0" u="none" strike="noStrike">
                          <a:solidFill>
                            <a:srgbClr val="000000"/>
                          </a:solidFill>
                          <a:effectLst/>
                          <a:latin typeface="Arial" panose="020B0604020202020204" pitchFamily="34" charset="0"/>
                        </a:rPr>
                        <a:t>2009</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1" i="0" u="none" strike="noStrike" dirty="0">
                          <a:solidFill>
                            <a:srgbClr val="000000"/>
                          </a:solidFill>
                          <a:effectLst/>
                          <a:latin typeface="Arial" panose="020B0604020202020204" pitchFamily="34" charset="0"/>
                        </a:rPr>
                        <a:t>אליפות העולם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1" fontAlgn="b"/>
                      <a:r>
                        <a:rPr lang="he-IL" sz="1050" b="1" i="0" u="none" strike="noStrike" dirty="0">
                          <a:solidFill>
                            <a:srgbClr val="000000"/>
                          </a:solidFill>
                          <a:effectLst/>
                          <a:latin typeface="Arial" panose="020B0604020202020204" pitchFamily="34" charset="0"/>
                        </a:rPr>
                        <a:t>גרמניה ברלין, גרמניה</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1" fontAlgn="b"/>
                      <a:r>
                        <a:rPr lang="he-IL" sz="1050" b="1"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1" fontAlgn="b"/>
                      <a:r>
                        <a:rPr lang="he-IL" sz="1050" b="1" i="0" u="none" strike="noStrike">
                          <a:solidFill>
                            <a:srgbClr val="000000"/>
                          </a:solidFill>
                          <a:effectLst/>
                          <a:latin typeface="Arial" panose="020B0604020202020204" pitchFamily="34" charset="0"/>
                        </a:rPr>
                        <a:t>100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0" fontAlgn="b"/>
                      <a:r>
                        <a:rPr lang="en-US" sz="1050" b="1" i="0" u="none" strike="noStrike">
                          <a:solidFill>
                            <a:srgbClr val="000000"/>
                          </a:solidFill>
                          <a:effectLst/>
                          <a:latin typeface="Arial" panose="020B0604020202020204" pitchFamily="34" charset="0"/>
                        </a:rPr>
                        <a:t>9.58 WR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0" fontAlgn="b"/>
                      <a:r>
                        <a:rPr lang="he-IL" sz="1050" b="1" i="0" u="none" strike="noStrike">
                          <a:solidFill>
                            <a:srgbClr val="000000"/>
                          </a:solidFill>
                          <a:effectLst/>
                          <a:latin typeface="Arial" panose="020B0604020202020204" pitchFamily="34" charset="0"/>
                        </a:rPr>
                        <a:t>23</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41437969"/>
                  </a:ext>
                </a:extLst>
              </a:tr>
              <a:tr h="435725">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1"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0" fontAlgn="b"/>
                      <a:r>
                        <a:rPr lang="he-IL" sz="1050" b="1"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1" fontAlgn="b"/>
                      <a:r>
                        <a:rPr lang="he-IL" sz="1050" b="1"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1" fontAlgn="b"/>
                      <a:r>
                        <a:rPr lang="he-IL" sz="1050" b="1"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0" fontAlgn="b"/>
                      <a:r>
                        <a:rPr lang="en-US" sz="1050" b="1" i="0" u="none" strike="noStrike">
                          <a:solidFill>
                            <a:srgbClr val="000000"/>
                          </a:solidFill>
                          <a:effectLst/>
                          <a:latin typeface="Arial" panose="020B0604020202020204" pitchFamily="34" charset="0"/>
                        </a:rPr>
                        <a:t>19.19 WR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rtl="0" fontAlgn="b"/>
                      <a:r>
                        <a:rPr lang="he-IL" sz="1050" b="1" i="0" u="none" strike="noStrike">
                          <a:solidFill>
                            <a:srgbClr val="000000"/>
                          </a:solidFill>
                          <a:effectLst/>
                          <a:latin typeface="Arial" panose="020B0604020202020204" pitchFamily="34" charset="0"/>
                        </a:rPr>
                        <a:t>23</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3804762"/>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smtClean="0">
                          <a:solidFill>
                            <a:srgbClr val="000000"/>
                          </a:solidFill>
                          <a:effectLst/>
                          <a:latin typeface="Arial" panose="020B0604020202020204" pitchFamily="34" charset="0"/>
                        </a:rPr>
                        <a:t>שליחים </a:t>
                      </a:r>
                      <a:r>
                        <a:rPr lang="en-US" sz="1050" b="0" i="0" u="none" strike="noStrike" dirty="0" smtClean="0">
                          <a:solidFill>
                            <a:srgbClr val="000000"/>
                          </a:solidFill>
                          <a:effectLst/>
                          <a:latin typeface="Arial" panose="020B0604020202020204" pitchFamily="34" charset="0"/>
                        </a:rPr>
                        <a:t>4x100</a:t>
                      </a:r>
                      <a:endParaRPr lang="en-US" sz="1050" b="0" i="0" u="none" strike="noStrike" dirty="0">
                        <a:solidFill>
                          <a:srgbClr val="000000"/>
                        </a:solidFill>
                        <a:effectLst/>
                        <a:latin typeface="Arial" panose="020B0604020202020204" pitchFamily="34" charset="0"/>
                      </a:endParaRP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37.31</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23</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975975"/>
                  </a:ext>
                </a:extLst>
              </a:tr>
              <a:tr h="201893">
                <a:tc>
                  <a:txBody>
                    <a:bodyPr/>
                    <a:lstStyle/>
                    <a:p>
                      <a:pPr algn="ctr" rtl="0" fontAlgn="b"/>
                      <a:r>
                        <a:rPr lang="he-IL" sz="1050" b="0" i="0" u="none" strike="noStrike">
                          <a:solidFill>
                            <a:srgbClr val="000000"/>
                          </a:solidFill>
                          <a:effectLst/>
                          <a:latin typeface="Arial" panose="020B0604020202020204" pitchFamily="34" charset="0"/>
                        </a:rPr>
                        <a:t>2011</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אליפות העולם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קוריאה הדרומית טגו, קוריאה הדרומית</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נפסל</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100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Arial" panose="020B0604020202020204" pitchFamily="34" charset="0"/>
                        </a:rPr>
                        <a:t>DQ</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25</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8602663"/>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Arial" panose="020B0604020202020204" pitchFamily="34" charset="0"/>
                        </a:rPr>
                        <a:t>19.40 WL</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25</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683900"/>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smtClean="0">
                          <a:solidFill>
                            <a:srgbClr val="000000"/>
                          </a:solidFill>
                          <a:effectLst/>
                          <a:latin typeface="Arial" panose="020B0604020202020204" pitchFamily="34" charset="0"/>
                        </a:rPr>
                        <a:t>שליחים </a:t>
                      </a:r>
                      <a:r>
                        <a:rPr lang="en-US" sz="1050" b="0" i="0" u="none" strike="noStrike" dirty="0" smtClean="0">
                          <a:solidFill>
                            <a:srgbClr val="000000"/>
                          </a:solidFill>
                          <a:effectLst/>
                          <a:latin typeface="Arial" panose="020B0604020202020204" pitchFamily="34" charset="0"/>
                        </a:rPr>
                        <a:t>4x100</a:t>
                      </a:r>
                      <a:endParaRPr lang="en-US" sz="1050" b="0" i="0" u="none" strike="noStrike" dirty="0">
                        <a:solidFill>
                          <a:srgbClr val="000000"/>
                        </a:solidFill>
                        <a:effectLst/>
                        <a:latin typeface="Arial" panose="020B0604020202020204" pitchFamily="34" charset="0"/>
                      </a:endParaRP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050" b="0" i="0" u="none" strike="noStrike">
                          <a:solidFill>
                            <a:srgbClr val="000000"/>
                          </a:solidFill>
                          <a:effectLst/>
                          <a:latin typeface="Arial" panose="020B0604020202020204" pitchFamily="34" charset="0"/>
                        </a:rPr>
                        <a:t>37.04 WR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25</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775988"/>
                  </a:ext>
                </a:extLst>
              </a:tr>
              <a:tr h="201893">
                <a:tc>
                  <a:txBody>
                    <a:bodyPr/>
                    <a:lstStyle/>
                    <a:p>
                      <a:pPr algn="ctr" rtl="0" fontAlgn="b"/>
                      <a:r>
                        <a:rPr lang="he-IL" sz="1050" b="0" i="0" u="none" strike="noStrike">
                          <a:solidFill>
                            <a:srgbClr val="000000"/>
                          </a:solidFill>
                          <a:effectLst/>
                          <a:latin typeface="Arial" panose="020B0604020202020204" pitchFamily="34" charset="0"/>
                        </a:rPr>
                        <a:t>2012</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אולימפיאדת לונדון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1" fontAlgn="b"/>
                      <a:r>
                        <a:rPr lang="he-IL" sz="1050" b="0" i="0" u="none" strike="noStrike">
                          <a:solidFill>
                            <a:srgbClr val="000000"/>
                          </a:solidFill>
                          <a:effectLst/>
                          <a:latin typeface="Arial" panose="020B0604020202020204" pitchFamily="34" charset="0"/>
                        </a:rPr>
                        <a:t>הממלכה המאוחדת לונדון, הממלכה המאוחדת</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1" fontAlgn="b"/>
                      <a:r>
                        <a:rPr lang="he-IL" sz="1050" b="0" i="0" u="none" strike="noStrike">
                          <a:solidFill>
                            <a:srgbClr val="000000"/>
                          </a:solidFill>
                          <a:effectLst/>
                          <a:latin typeface="Arial" panose="020B0604020202020204" pitchFamily="34" charset="0"/>
                        </a:rPr>
                        <a:t>100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n-US" sz="1050" b="0" i="0" u="none" strike="noStrike">
                          <a:solidFill>
                            <a:srgbClr val="000000"/>
                          </a:solidFill>
                          <a:effectLst/>
                          <a:latin typeface="Arial" panose="020B0604020202020204" pitchFamily="34" charset="0"/>
                        </a:rPr>
                        <a:t>9.63 OR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he-IL" sz="1050" b="0" i="0" u="none" strike="noStrike">
                          <a:solidFill>
                            <a:srgbClr val="000000"/>
                          </a:solidFill>
                          <a:effectLst/>
                          <a:latin typeface="Arial" panose="020B0604020202020204" pitchFamily="34" charset="0"/>
                        </a:rPr>
                        <a:t>26</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59198450"/>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he-IL" sz="1050" b="0" i="0" u="none" strike="noStrike">
                          <a:solidFill>
                            <a:srgbClr val="000000"/>
                          </a:solidFill>
                          <a:effectLst/>
                          <a:latin typeface="Arial" panose="020B0604020202020204" pitchFamily="34" charset="0"/>
                        </a:rPr>
                        <a:t>19.32</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he-IL" sz="1050" b="0" i="0" u="none" strike="noStrike">
                          <a:solidFill>
                            <a:srgbClr val="000000"/>
                          </a:solidFill>
                          <a:effectLst/>
                          <a:latin typeface="Arial" panose="020B0604020202020204" pitchFamily="34" charset="0"/>
                        </a:rPr>
                        <a:t>26</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93984008"/>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1" fontAlgn="b"/>
                      <a:r>
                        <a:rPr lang="he-IL" sz="1050" b="0" i="0" u="none" strike="noStrike" dirty="0" smtClean="0">
                          <a:solidFill>
                            <a:srgbClr val="000000"/>
                          </a:solidFill>
                          <a:effectLst/>
                          <a:latin typeface="Arial" panose="020B0604020202020204" pitchFamily="34" charset="0"/>
                        </a:rPr>
                        <a:t>שליחים </a:t>
                      </a:r>
                      <a:r>
                        <a:rPr lang="en-US" sz="1050" b="0" i="0" u="none" strike="noStrike" dirty="0" smtClean="0">
                          <a:solidFill>
                            <a:srgbClr val="000000"/>
                          </a:solidFill>
                          <a:effectLst/>
                          <a:latin typeface="Arial" panose="020B0604020202020204" pitchFamily="34" charset="0"/>
                        </a:rPr>
                        <a:t>4x100</a:t>
                      </a:r>
                      <a:endParaRPr lang="en-US" sz="1050" b="0" i="0" u="none" strike="noStrike" dirty="0">
                        <a:solidFill>
                          <a:srgbClr val="000000"/>
                        </a:solidFill>
                        <a:effectLst/>
                        <a:latin typeface="Arial" panose="020B0604020202020204" pitchFamily="34" charset="0"/>
                      </a:endParaRP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n-US" sz="1050" b="0" i="0" u="none" strike="noStrike">
                          <a:solidFill>
                            <a:srgbClr val="000000"/>
                          </a:solidFill>
                          <a:effectLst/>
                          <a:latin typeface="Arial" panose="020B0604020202020204" pitchFamily="34" charset="0"/>
                        </a:rPr>
                        <a:t>36.84 OR WR</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he-IL" sz="1050" b="0" i="0" u="none" strike="noStrike">
                          <a:solidFill>
                            <a:srgbClr val="000000"/>
                          </a:solidFill>
                          <a:effectLst/>
                          <a:latin typeface="Arial" panose="020B0604020202020204" pitchFamily="34" charset="0"/>
                        </a:rPr>
                        <a:t>26</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11337782"/>
                  </a:ext>
                </a:extLst>
              </a:tr>
              <a:tr h="201893">
                <a:tc>
                  <a:txBody>
                    <a:bodyPr/>
                    <a:lstStyle/>
                    <a:p>
                      <a:pPr algn="ctr" rtl="0" fontAlgn="b"/>
                      <a:r>
                        <a:rPr lang="he-IL" sz="1050" b="0" i="0" u="none" strike="noStrike">
                          <a:solidFill>
                            <a:srgbClr val="000000"/>
                          </a:solidFill>
                          <a:effectLst/>
                          <a:latin typeface="Arial" panose="020B0604020202020204" pitchFamily="34" charset="0"/>
                        </a:rPr>
                        <a:t>2013</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אליפות העולם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רוסיה מוסקבה, רוסיה</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100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9.77</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27</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819043"/>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19.66</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27</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6666106"/>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smtClean="0">
                          <a:solidFill>
                            <a:srgbClr val="000000"/>
                          </a:solidFill>
                          <a:effectLst/>
                          <a:latin typeface="Arial" panose="020B0604020202020204" pitchFamily="34" charset="0"/>
                        </a:rPr>
                        <a:t>שליחים </a:t>
                      </a:r>
                      <a:r>
                        <a:rPr lang="en-US" sz="1050" b="0" i="0" u="none" strike="noStrike" dirty="0" smtClean="0">
                          <a:solidFill>
                            <a:srgbClr val="000000"/>
                          </a:solidFill>
                          <a:effectLst/>
                          <a:latin typeface="Arial" panose="020B0604020202020204" pitchFamily="34" charset="0"/>
                        </a:rPr>
                        <a:t>4x100</a:t>
                      </a:r>
                      <a:endParaRPr lang="en-US" sz="1050" b="0" i="0" u="none" strike="noStrike" dirty="0">
                        <a:solidFill>
                          <a:srgbClr val="000000"/>
                        </a:solidFill>
                        <a:effectLst/>
                        <a:latin typeface="Arial" panose="020B0604020202020204" pitchFamily="34" charset="0"/>
                      </a:endParaRP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37.37</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27</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565188"/>
                  </a:ext>
                </a:extLst>
              </a:tr>
              <a:tr h="201893">
                <a:tc>
                  <a:txBody>
                    <a:bodyPr/>
                    <a:lstStyle/>
                    <a:p>
                      <a:pPr algn="ctr" rtl="0" fontAlgn="b"/>
                      <a:r>
                        <a:rPr lang="he-IL" sz="1050" b="0" i="0" u="none" strike="noStrike">
                          <a:solidFill>
                            <a:srgbClr val="000000"/>
                          </a:solidFill>
                          <a:effectLst/>
                          <a:latin typeface="Arial" panose="020B0604020202020204" pitchFamily="34" charset="0"/>
                        </a:rPr>
                        <a:t>2015</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אליפות העולם</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סין בייג'ינג, סין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100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9.79</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27</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243545"/>
                  </a:ext>
                </a:extLst>
              </a:tr>
              <a:tr h="201893">
                <a:tc>
                  <a:txBody>
                    <a:bodyPr/>
                    <a:lstStyle/>
                    <a:p>
                      <a:pPr algn="ctr" rtl="0" fontAlgn="b"/>
                      <a:r>
                        <a:rPr lang="he-IL" sz="1050" b="0" i="0" u="none" strike="noStrike">
                          <a:solidFill>
                            <a:srgbClr val="000000"/>
                          </a:solidFill>
                          <a:effectLst/>
                          <a:latin typeface="Arial" panose="020B0604020202020204" pitchFamily="34" charset="0"/>
                        </a:rPr>
                        <a:t>2016</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אולימפיאדת ריו דה ז'ניירו</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ברזיל ריו דה ז'ניירו, ברזיל</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100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9.81</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29</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002485"/>
                  </a:ext>
                </a:extLst>
              </a:tr>
              <a:tr h="201893">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200 מטר</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19.78</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29</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850865"/>
                  </a:ext>
                </a:extLst>
              </a:tr>
              <a:tr h="211552">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dirty="0">
                          <a:solidFill>
                            <a:srgbClr val="000000"/>
                          </a:solidFill>
                          <a:effectLst/>
                          <a:latin typeface="Arial" panose="020B0604020202020204" pitchFamily="34" charset="0"/>
                        </a:rPr>
                        <a:t> </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a:solidFill>
                            <a:srgbClr val="000000"/>
                          </a:solidFill>
                          <a:effectLst/>
                          <a:latin typeface="Arial" panose="020B0604020202020204" pitchFamily="34" charset="0"/>
                        </a:rPr>
                        <a:t>מקום ראשון</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b"/>
                      <a:r>
                        <a:rPr lang="he-IL" sz="1050" b="0" i="0" u="none" strike="noStrike" dirty="0" smtClean="0">
                          <a:solidFill>
                            <a:srgbClr val="000000"/>
                          </a:solidFill>
                          <a:effectLst/>
                          <a:latin typeface="Arial" panose="020B0604020202020204" pitchFamily="34" charset="0"/>
                        </a:rPr>
                        <a:t>שליחים </a:t>
                      </a:r>
                      <a:r>
                        <a:rPr lang="en-US" sz="1050" b="0" i="0" u="none" strike="noStrike" dirty="0" smtClean="0">
                          <a:solidFill>
                            <a:srgbClr val="000000"/>
                          </a:solidFill>
                          <a:effectLst/>
                          <a:latin typeface="Arial" panose="020B0604020202020204" pitchFamily="34" charset="0"/>
                        </a:rPr>
                        <a:t>4x100</a:t>
                      </a:r>
                      <a:endParaRPr lang="en-US" sz="1050" b="0" i="0" u="none" strike="noStrike" dirty="0">
                        <a:solidFill>
                          <a:srgbClr val="000000"/>
                        </a:solidFill>
                        <a:effectLst/>
                        <a:latin typeface="Arial" panose="020B0604020202020204" pitchFamily="34" charset="0"/>
                      </a:endParaRP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a:solidFill>
                            <a:srgbClr val="000000"/>
                          </a:solidFill>
                          <a:effectLst/>
                          <a:latin typeface="Arial" panose="020B0604020202020204" pitchFamily="34" charset="0"/>
                        </a:rPr>
                        <a:t>37.27</a:t>
                      </a:r>
                    </a:p>
                  </a:txBody>
                  <a:tcPr marL="7583" marR="7583" marT="75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he-IL" sz="1050" b="0" i="0" u="none" strike="noStrike" dirty="0">
                          <a:solidFill>
                            <a:srgbClr val="000000"/>
                          </a:solidFill>
                          <a:effectLst/>
                          <a:latin typeface="Arial" panose="020B0604020202020204" pitchFamily="34" charset="0"/>
                        </a:rPr>
                        <a:t>29</a:t>
                      </a:r>
                    </a:p>
                  </a:txBody>
                  <a:tcPr marL="7583" marR="7583" marT="758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601415"/>
                  </a:ext>
                </a:extLst>
              </a:tr>
            </a:tbl>
          </a:graphicData>
        </a:graphic>
      </p:graphicFrame>
    </p:spTree>
    <p:extLst>
      <p:ext uri="{BB962C8B-B14F-4D97-AF65-F5344CB8AC3E}">
        <p14:creationId xmlns:p14="http://schemas.microsoft.com/office/powerpoint/2010/main" val="340434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28033"/>
          </a:xfrm>
        </p:spPr>
        <p:txBody>
          <a:bodyPr>
            <a:normAutofit fontScale="90000"/>
          </a:bodyPr>
          <a:lstStyle/>
          <a:p>
            <a:pPr algn="ctr"/>
            <a:r>
              <a:rPr lang="en-US" sz="4000" dirty="0"/>
              <a:t>Evolution of Usain Bolt's Races - 2004 ➔ 2017</a:t>
            </a:r>
            <a:endParaRPr lang="he-IL" sz="4000" dirty="0"/>
          </a:p>
        </p:txBody>
      </p:sp>
      <p:pic>
        <p:nvPicPr>
          <p:cNvPr id="4" name="Evolution of Usain Bolt's Races - 2004 ➔ 2017">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63434" y="528034"/>
            <a:ext cx="11065132" cy="6223996"/>
          </a:xfrm>
        </p:spPr>
      </p:pic>
    </p:spTree>
    <p:extLst>
      <p:ext uri="{BB962C8B-B14F-4D97-AF65-F5344CB8AC3E}">
        <p14:creationId xmlns:p14="http://schemas.microsoft.com/office/powerpoint/2010/main" val="2420530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669700"/>
          </a:xfrm>
        </p:spPr>
        <p:txBody>
          <a:bodyPr>
            <a:normAutofit fontScale="90000"/>
          </a:bodyPr>
          <a:lstStyle/>
          <a:p>
            <a:pPr algn="ctr"/>
            <a:r>
              <a:rPr lang="he-IL" dirty="0" smtClean="0">
                <a:cs typeface="+mn-cs"/>
              </a:rPr>
              <a:t>בולט זה אגדה!!!</a:t>
            </a:r>
            <a:endParaRPr lang="he-IL" dirty="0">
              <a:cs typeface="+mn-cs"/>
            </a:endParaRPr>
          </a:p>
        </p:txBody>
      </p:sp>
      <p:pic>
        <p:nvPicPr>
          <p:cNvPr id="5" name="!!בולט לגנדה">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654046" y="669701"/>
            <a:ext cx="10883908" cy="6122059"/>
          </a:xfrm>
        </p:spPr>
      </p:pic>
    </p:spTree>
    <p:extLst>
      <p:ext uri="{BB962C8B-B14F-4D97-AF65-F5344CB8AC3E}">
        <p14:creationId xmlns:p14="http://schemas.microsoft.com/office/powerpoint/2010/main" val="851386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605306"/>
          </a:xfrm>
        </p:spPr>
        <p:txBody>
          <a:bodyPr/>
          <a:lstStyle/>
          <a:p>
            <a:pPr algn="ctr"/>
            <a:r>
              <a:rPr lang="he-IL" sz="2800" b="1" dirty="0" err="1" smtClean="0">
                <a:solidFill>
                  <a:srgbClr val="FF0000"/>
                </a:solidFill>
                <a:latin typeface="Arial" panose="020B0604020202020204" pitchFamily="34" charset="0"/>
                <a:cs typeface="Arial" panose="020B0604020202020204" pitchFamily="34" charset="0"/>
              </a:rPr>
              <a:t>פלפס</a:t>
            </a:r>
            <a:r>
              <a:rPr lang="he-IL" sz="2800" b="1" dirty="0" smtClean="0">
                <a:solidFill>
                  <a:srgbClr val="FF0000"/>
                </a:solidFill>
                <a:latin typeface="Arial" panose="020B0604020202020204" pitchFamily="34" charset="0"/>
                <a:cs typeface="Arial" panose="020B0604020202020204" pitchFamily="34" charset="0"/>
              </a:rPr>
              <a:t> </a:t>
            </a:r>
            <a:r>
              <a:rPr lang="he-IL" sz="2800" b="1" dirty="0">
                <a:solidFill>
                  <a:srgbClr val="FF0000"/>
                </a:solidFill>
                <a:latin typeface="Arial" panose="020B0604020202020204" pitchFamily="34" charset="0"/>
                <a:cs typeface="Arial" panose="020B0604020202020204" pitchFamily="34" charset="0"/>
              </a:rPr>
              <a:t>בתופעת </a:t>
            </a:r>
            <a:r>
              <a:rPr lang="he-IL" sz="2800" b="1" dirty="0" smtClean="0">
                <a:solidFill>
                  <a:srgbClr val="FF0000"/>
                </a:solidFill>
                <a:latin typeface="Arial" panose="020B0604020202020204" pitchFamily="34" charset="0"/>
                <a:cs typeface="Arial" panose="020B0604020202020204" pitchFamily="34" charset="0"/>
              </a:rPr>
              <a:t>ה-”</a:t>
            </a:r>
            <a:r>
              <a:rPr lang="en-US" sz="2800" b="1" dirty="0">
                <a:solidFill>
                  <a:srgbClr val="FF0000"/>
                </a:solidFill>
                <a:latin typeface="Arial" panose="020B0604020202020204" pitchFamily="34" charset="0"/>
                <a:cs typeface="Arial" panose="020B0604020202020204" pitchFamily="34" charset="0"/>
              </a:rPr>
              <a:t>S</a:t>
            </a:r>
            <a:r>
              <a:rPr lang="he-IL" sz="2800" b="1" dirty="0">
                <a:solidFill>
                  <a:srgbClr val="FF0000"/>
                </a:solidFill>
                <a:latin typeface="Arial" panose="020B0604020202020204" pitchFamily="34" charset="0"/>
                <a:cs typeface="Arial" panose="020B0604020202020204" pitchFamily="34" charset="0"/>
              </a:rPr>
              <a:t>” </a:t>
            </a:r>
            <a:r>
              <a:rPr lang="he-IL" sz="2800" b="1" dirty="0" smtClean="0">
                <a:solidFill>
                  <a:srgbClr val="FF0000"/>
                </a:solidFill>
                <a:latin typeface="Arial" panose="020B0604020202020204" pitchFamily="34" charset="0"/>
                <a:cs typeface="Arial" panose="020B0604020202020204" pitchFamily="34" charset="0"/>
              </a:rPr>
              <a:t>שלו!</a:t>
            </a:r>
            <a:endParaRPr lang="he-IL" dirty="0"/>
          </a:p>
        </p:txBody>
      </p:sp>
      <p:sp>
        <p:nvSpPr>
          <p:cNvPr id="3" name="מציין מיקום תוכן 2"/>
          <p:cNvSpPr>
            <a:spLocks noGrp="1"/>
          </p:cNvSpPr>
          <p:nvPr>
            <p:ph idx="1"/>
          </p:nvPr>
        </p:nvSpPr>
        <p:spPr/>
        <p:txBody>
          <a:bodyPr/>
          <a:lstStyle/>
          <a:p>
            <a:endParaRPr lang="he-IL" dirty="0"/>
          </a:p>
        </p:txBody>
      </p:sp>
      <p:pic>
        <p:nvPicPr>
          <p:cNvPr id="2131" name="תמונה 1" descr="1st, gold medal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9" name="אובייקט 88"/>
          <p:cNvGraphicFramePr>
            <a:graphicFrameLocks noChangeAspect="1"/>
          </p:cNvGraphicFramePr>
          <p:nvPr>
            <p:extLst>
              <p:ext uri="{D42A27DB-BD31-4B8C-83A1-F6EECF244321}">
                <p14:modId xmlns:p14="http://schemas.microsoft.com/office/powerpoint/2010/main" val="3916117703"/>
              </p:ext>
            </p:extLst>
          </p:nvPr>
        </p:nvGraphicFramePr>
        <p:xfrm>
          <a:off x="144633" y="605307"/>
          <a:ext cx="11909415" cy="5821251"/>
        </p:xfrm>
        <a:graphic>
          <a:graphicData uri="http://schemas.openxmlformats.org/presentationml/2006/ole">
            <mc:AlternateContent xmlns:mc="http://schemas.openxmlformats.org/markup-compatibility/2006">
              <mc:Choice xmlns:v="urn:schemas-microsoft-com:vml" Requires="v">
                <p:oleObj spid="_x0000_s2506" name="גליון עבודה" r:id="rId4" imgW="8924741" imgH="4362588" progId="Excel.Sheet.12">
                  <p:embed/>
                </p:oleObj>
              </mc:Choice>
              <mc:Fallback>
                <p:oleObj name="גליון עבודה" r:id="rId4" imgW="8924741" imgH="4362588" progId="Excel.Sheet.12">
                  <p:embed/>
                  <p:pic>
                    <p:nvPicPr>
                      <p:cNvPr id="0" name=""/>
                      <p:cNvPicPr/>
                      <p:nvPr/>
                    </p:nvPicPr>
                    <p:blipFill>
                      <a:blip r:embed="rId5"/>
                      <a:stretch>
                        <a:fillRect/>
                      </a:stretch>
                    </p:blipFill>
                    <p:spPr>
                      <a:xfrm>
                        <a:off x="144633" y="605307"/>
                        <a:ext cx="11909415" cy="5821251"/>
                      </a:xfrm>
                      <a:prstGeom prst="rect">
                        <a:avLst/>
                      </a:prstGeom>
                    </p:spPr>
                  </p:pic>
                </p:oleObj>
              </mc:Fallback>
            </mc:AlternateContent>
          </a:graphicData>
        </a:graphic>
      </p:graphicFrame>
      <p:pic>
        <p:nvPicPr>
          <p:cNvPr id="2316" name="תמונה 1" descr="1st, gold medal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0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err="1" smtClean="0">
                <a:cs typeface="+mn-cs"/>
              </a:rPr>
              <a:t>פריודיזציה</a:t>
            </a:r>
            <a:r>
              <a:rPr lang="he-IL" dirty="0" smtClean="0">
                <a:cs typeface="+mn-cs"/>
              </a:rPr>
              <a:t> בעברית...?  </a:t>
            </a:r>
            <a:endParaRPr lang="he-IL" dirty="0">
              <a:cs typeface="+mn-cs"/>
            </a:endParaRPr>
          </a:p>
        </p:txBody>
      </p:sp>
      <p:sp>
        <p:nvSpPr>
          <p:cNvPr id="3" name="מציין מיקום תוכן 2"/>
          <p:cNvSpPr>
            <a:spLocks noGrp="1"/>
          </p:cNvSpPr>
          <p:nvPr>
            <p:ph idx="1"/>
          </p:nvPr>
        </p:nvSpPr>
        <p:spPr/>
        <p:txBody>
          <a:bodyPr/>
          <a:lstStyle/>
          <a:p>
            <a:r>
              <a:rPr lang="he-IL" dirty="0" smtClean="0"/>
              <a:t>תקופתיות</a:t>
            </a:r>
            <a:endParaRPr lang="he-IL" dirty="0"/>
          </a:p>
        </p:txBody>
      </p:sp>
    </p:spTree>
    <p:extLst>
      <p:ext uri="{BB962C8B-B14F-4D97-AF65-F5344CB8AC3E}">
        <p14:creationId xmlns:p14="http://schemas.microsoft.com/office/powerpoint/2010/main" val="240196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643943"/>
          </a:xfrm>
        </p:spPr>
        <p:txBody>
          <a:bodyPr>
            <a:normAutofit fontScale="90000"/>
          </a:bodyPr>
          <a:lstStyle/>
          <a:p>
            <a:pPr algn="ctr"/>
            <a:r>
              <a:rPr lang="en-US" dirty="0"/>
              <a:t>Michael Phelps at Sydney 2000 - Olympic Debut</a:t>
            </a:r>
            <a:endParaRPr lang="he-IL" dirty="0"/>
          </a:p>
        </p:txBody>
      </p:sp>
      <p:pic>
        <p:nvPicPr>
          <p:cNvPr id="4" name="Michael Phelps at Sydney 2000 - Olympic Debut">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62461" y="537245"/>
            <a:ext cx="11067077" cy="6225090"/>
          </a:xfrm>
        </p:spPr>
      </p:pic>
    </p:spTree>
    <p:extLst>
      <p:ext uri="{BB962C8B-B14F-4D97-AF65-F5344CB8AC3E}">
        <p14:creationId xmlns:p14="http://schemas.microsoft.com/office/powerpoint/2010/main" val="3231368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53791"/>
          </a:xfrm>
        </p:spPr>
        <p:txBody>
          <a:bodyPr>
            <a:normAutofit/>
          </a:bodyPr>
          <a:lstStyle/>
          <a:p>
            <a:pPr algn="ctr"/>
            <a:r>
              <a:rPr lang="en-US" sz="3200" dirty="0"/>
              <a:t>World Championships Rome 2009 - 100m Butterfly Men FINAL</a:t>
            </a:r>
            <a:endParaRPr lang="he-IL" sz="3200" dirty="0"/>
          </a:p>
        </p:txBody>
      </p:sp>
      <p:pic>
        <p:nvPicPr>
          <p:cNvPr id="5" name="World Championships Rome 2009 - 100m Butterfly Men FINAL">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85358" y="553792"/>
            <a:ext cx="11021284" cy="6199331"/>
          </a:xfrm>
        </p:spPr>
      </p:pic>
    </p:spTree>
    <p:extLst>
      <p:ext uri="{BB962C8B-B14F-4D97-AF65-F5344CB8AC3E}">
        <p14:creationId xmlns:p14="http://schemas.microsoft.com/office/powerpoint/2010/main" val="4189996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558345" y="1"/>
            <a:ext cx="9684912" cy="953036"/>
          </a:xfrm>
        </p:spPr>
        <p:txBody>
          <a:bodyPr>
            <a:normAutofit fontScale="90000"/>
          </a:bodyPr>
          <a:lstStyle/>
          <a:p>
            <a:pPr algn="ctr"/>
            <a:r>
              <a:rPr lang="he-IL" dirty="0" err="1" smtClean="0">
                <a:cs typeface="+mn-cs"/>
              </a:rPr>
              <a:t>פלפס</a:t>
            </a:r>
            <a:r>
              <a:rPr lang="he-IL" dirty="0" smtClean="0">
                <a:cs typeface="+mn-cs"/>
              </a:rPr>
              <a:t> בגיל המיטבי שלו בהגעה להישג המרבי</a:t>
            </a:r>
            <a:endParaRPr lang="he-IL" dirty="0">
              <a:cs typeface="+mn-cs"/>
            </a:endParaRPr>
          </a:p>
        </p:txBody>
      </p:sp>
      <p:graphicFrame>
        <p:nvGraphicFramePr>
          <p:cNvPr id="5" name="מציין מיקום תוכן 4"/>
          <p:cNvGraphicFramePr>
            <a:graphicFrameLocks noGrp="1"/>
          </p:cNvGraphicFramePr>
          <p:nvPr>
            <p:ph idx="1"/>
            <p:extLst>
              <p:ext uri="{D42A27DB-BD31-4B8C-83A1-F6EECF244321}">
                <p14:modId xmlns:p14="http://schemas.microsoft.com/office/powerpoint/2010/main" val="3501123165"/>
              </p:ext>
            </p:extLst>
          </p:nvPr>
        </p:nvGraphicFramePr>
        <p:xfrm>
          <a:off x="1558345" y="1136892"/>
          <a:ext cx="9684911" cy="4851781"/>
        </p:xfrm>
        <a:graphic>
          <a:graphicData uri="http://schemas.openxmlformats.org/drawingml/2006/table">
            <a:tbl>
              <a:tblPr/>
              <a:tblGrid>
                <a:gridCol w="2064751">
                  <a:extLst>
                    <a:ext uri="{9D8B030D-6E8A-4147-A177-3AD203B41FA5}">
                      <a16:colId xmlns:a16="http://schemas.microsoft.com/office/drawing/2014/main" val="1868893170"/>
                    </a:ext>
                  </a:extLst>
                </a:gridCol>
                <a:gridCol w="1103926">
                  <a:extLst>
                    <a:ext uri="{9D8B030D-6E8A-4147-A177-3AD203B41FA5}">
                      <a16:colId xmlns:a16="http://schemas.microsoft.com/office/drawing/2014/main" val="264300752"/>
                    </a:ext>
                  </a:extLst>
                </a:gridCol>
                <a:gridCol w="1333911">
                  <a:extLst>
                    <a:ext uri="{9D8B030D-6E8A-4147-A177-3AD203B41FA5}">
                      <a16:colId xmlns:a16="http://schemas.microsoft.com/office/drawing/2014/main" val="503210699"/>
                    </a:ext>
                  </a:extLst>
                </a:gridCol>
                <a:gridCol w="2315180">
                  <a:extLst>
                    <a:ext uri="{9D8B030D-6E8A-4147-A177-3AD203B41FA5}">
                      <a16:colId xmlns:a16="http://schemas.microsoft.com/office/drawing/2014/main" val="1961900370"/>
                    </a:ext>
                  </a:extLst>
                </a:gridCol>
                <a:gridCol w="1763217">
                  <a:extLst>
                    <a:ext uri="{9D8B030D-6E8A-4147-A177-3AD203B41FA5}">
                      <a16:colId xmlns:a16="http://schemas.microsoft.com/office/drawing/2014/main" val="1993266713"/>
                    </a:ext>
                  </a:extLst>
                </a:gridCol>
                <a:gridCol w="1103926">
                  <a:extLst>
                    <a:ext uri="{9D8B030D-6E8A-4147-A177-3AD203B41FA5}">
                      <a16:colId xmlns:a16="http://schemas.microsoft.com/office/drawing/2014/main" val="1614079624"/>
                    </a:ext>
                  </a:extLst>
                </a:gridCol>
              </a:tblGrid>
              <a:tr h="441071">
                <a:tc>
                  <a:txBody>
                    <a:bodyPr/>
                    <a:lstStyle/>
                    <a:p>
                      <a:pPr algn="ctr" fontAlgn="b"/>
                      <a:r>
                        <a:rPr lang="en-US" sz="1400" b="1" i="0" u="none" strike="noStrike" dirty="0">
                          <a:solidFill>
                            <a:srgbClr val="222222"/>
                          </a:solidFill>
                          <a:effectLst/>
                          <a:latin typeface="Arial" panose="020B0604020202020204" pitchFamily="34" charset="0"/>
                        </a:rPr>
                        <a:t>Event</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b"/>
                      <a:r>
                        <a:rPr lang="en-US" sz="1400" b="1" i="0" u="none" strike="noStrike">
                          <a:solidFill>
                            <a:srgbClr val="222222"/>
                          </a:solidFill>
                          <a:effectLst/>
                          <a:latin typeface="Arial" panose="020B0604020202020204" pitchFamily="34" charset="0"/>
                        </a:rPr>
                        <a:t>Time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b"/>
                      <a:r>
                        <a:rPr lang="en-US" sz="1400" b="1" i="0" u="none" strike="noStrike">
                          <a:solidFill>
                            <a:srgbClr val="222222"/>
                          </a:solidFill>
                          <a:effectLst/>
                          <a:latin typeface="Arial" panose="020B0604020202020204" pitchFamily="34" charset="0"/>
                        </a:rPr>
                        <a:t>Venue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b"/>
                      <a:r>
                        <a:rPr lang="en-US" sz="1400" b="1" i="0" u="none" strike="noStrike" dirty="0">
                          <a:solidFill>
                            <a:srgbClr val="222222"/>
                          </a:solidFill>
                          <a:effectLst/>
                          <a:latin typeface="Arial" panose="020B0604020202020204" pitchFamily="34" charset="0"/>
                        </a:rPr>
                        <a:t>Date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b"/>
                      <a:r>
                        <a:rPr lang="en-US" sz="1400" b="1" i="0" u="none" strike="noStrike">
                          <a:solidFill>
                            <a:srgbClr val="222222"/>
                          </a:solidFill>
                          <a:effectLst/>
                          <a:latin typeface="Arial" panose="020B0604020202020204" pitchFamily="34" charset="0"/>
                        </a:rPr>
                        <a:t>Notes</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rtl="1" fontAlgn="b"/>
                      <a:r>
                        <a:rPr lang="he-IL" sz="1400" b="1" i="0" u="none" strike="noStrike">
                          <a:solidFill>
                            <a:srgbClr val="000000"/>
                          </a:solidFill>
                          <a:effectLst/>
                          <a:latin typeface="Arial" panose="020B0604020202020204" pitchFamily="34" charset="0"/>
                        </a:rPr>
                        <a:t>גיל</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920618"/>
                  </a:ext>
                </a:extLst>
              </a:tr>
              <a:tr h="441071">
                <a:tc>
                  <a:txBody>
                    <a:bodyPr/>
                    <a:lstStyle/>
                    <a:p>
                      <a:pPr algn="ctr" fontAlgn="b"/>
                      <a:r>
                        <a:rPr lang="en-US" sz="1400" b="1" i="0" u="none" strike="noStrike" dirty="0">
                          <a:solidFill>
                            <a:srgbClr val="222222"/>
                          </a:solidFill>
                          <a:effectLst/>
                          <a:latin typeface="Arial" panose="020B0604020202020204" pitchFamily="34" charset="0"/>
                        </a:rPr>
                        <a:t>100 m freestyle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47.51</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Beijing</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dirty="0">
                          <a:solidFill>
                            <a:srgbClr val="222222"/>
                          </a:solidFill>
                          <a:effectLst/>
                          <a:latin typeface="Arial" panose="020B0604020202020204" pitchFamily="34" charset="0"/>
                        </a:rPr>
                        <a:t>August 11, 2008</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 </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315467"/>
                  </a:ext>
                </a:extLst>
              </a:tr>
              <a:tr h="441071">
                <a:tc>
                  <a:txBody>
                    <a:bodyPr/>
                    <a:lstStyle/>
                    <a:p>
                      <a:pPr algn="ctr" fontAlgn="b"/>
                      <a:r>
                        <a:rPr lang="en-US" sz="1400" b="1" i="0" u="none" strike="noStrike" dirty="0">
                          <a:solidFill>
                            <a:srgbClr val="222222"/>
                          </a:solidFill>
                          <a:effectLst/>
                          <a:latin typeface="Arial" panose="020B0604020202020204" pitchFamily="34" charset="0"/>
                        </a:rPr>
                        <a:t>200 m freestyle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01:43.0</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Beijing</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August 12, 2008</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0B0080"/>
                          </a:solidFill>
                          <a:effectLst/>
                          <a:latin typeface="Arial" panose="020B0604020202020204" pitchFamily="34" charset="0"/>
                        </a:rPr>
                        <a:t>AM, NR</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069994"/>
                  </a:ext>
                </a:extLst>
              </a:tr>
              <a:tr h="441071">
                <a:tc>
                  <a:txBody>
                    <a:bodyPr/>
                    <a:lstStyle/>
                    <a:p>
                      <a:pPr algn="ctr" fontAlgn="b"/>
                      <a:r>
                        <a:rPr lang="en-US" sz="1400" b="1" i="0" u="none" strike="noStrike" dirty="0">
                          <a:solidFill>
                            <a:srgbClr val="222222"/>
                          </a:solidFill>
                          <a:effectLst/>
                          <a:latin typeface="Arial" panose="020B0604020202020204" pitchFamily="34" charset="0"/>
                        </a:rPr>
                        <a:t>400 m freestyle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dirty="0">
                          <a:solidFill>
                            <a:srgbClr val="222222"/>
                          </a:solidFill>
                          <a:effectLst/>
                          <a:latin typeface="Arial" panose="020B0604020202020204" pitchFamily="34" charset="0"/>
                        </a:rPr>
                        <a:t>03:47.8</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sng" strike="noStrike" dirty="0">
                          <a:solidFill>
                            <a:srgbClr val="0563C1"/>
                          </a:solidFill>
                          <a:effectLst/>
                          <a:latin typeface="Arial" panose="020B0604020202020204" pitchFamily="34" charset="0"/>
                          <a:hlinkClick r:id="rId2" tooltip="Indianapolis"/>
                        </a:rPr>
                        <a:t>Indianapolis</a:t>
                      </a:r>
                      <a:endParaRPr lang="en-US" sz="1400" b="1" i="0" u="sng" strike="noStrike" dirty="0">
                        <a:solidFill>
                          <a:srgbClr val="0563C1"/>
                        </a:solidFill>
                        <a:effectLst/>
                        <a:latin typeface="Arial" panose="020B0604020202020204" pitchFamily="34" charset="0"/>
                      </a:endParaRP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April 1, 2005</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 </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982527"/>
                  </a:ext>
                </a:extLst>
              </a:tr>
              <a:tr h="441071">
                <a:tc>
                  <a:txBody>
                    <a:bodyPr/>
                    <a:lstStyle/>
                    <a:p>
                      <a:pPr algn="ctr" fontAlgn="b"/>
                      <a:r>
                        <a:rPr lang="en-US" sz="1400" b="1" i="0" u="none" strike="noStrike" dirty="0">
                          <a:solidFill>
                            <a:srgbClr val="222222"/>
                          </a:solidFill>
                          <a:effectLst/>
                          <a:latin typeface="Arial" panose="020B0604020202020204" pitchFamily="34" charset="0"/>
                        </a:rPr>
                        <a:t>100 m backstroke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53.01</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sng" strike="noStrike">
                          <a:solidFill>
                            <a:srgbClr val="0563C1"/>
                          </a:solidFill>
                          <a:effectLst/>
                          <a:latin typeface="Arial" panose="020B0604020202020204" pitchFamily="34" charset="0"/>
                          <a:hlinkClick r:id="rId2" tooltip="Indianapolis"/>
                        </a:rPr>
                        <a:t>Indianapolis</a:t>
                      </a:r>
                      <a:endParaRPr lang="en-US" sz="1400" b="1" i="0" u="sng" strike="noStrike">
                        <a:solidFill>
                          <a:srgbClr val="0563C1"/>
                        </a:solidFill>
                        <a:effectLst/>
                        <a:latin typeface="Arial" panose="020B0604020202020204" pitchFamily="34" charset="0"/>
                      </a:endParaRP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August 3, 2007</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 </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5369111"/>
                  </a:ext>
                </a:extLst>
              </a:tr>
              <a:tr h="441071">
                <a:tc>
                  <a:txBody>
                    <a:bodyPr/>
                    <a:lstStyle/>
                    <a:p>
                      <a:pPr algn="ctr" fontAlgn="b"/>
                      <a:r>
                        <a:rPr lang="en-US" sz="1400" b="1" i="0" u="none" strike="noStrike">
                          <a:solidFill>
                            <a:srgbClr val="222222"/>
                          </a:solidFill>
                          <a:effectLst/>
                          <a:latin typeface="Arial" panose="020B0604020202020204" pitchFamily="34" charset="0"/>
                        </a:rPr>
                        <a:t>200 m backstroke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dirty="0">
                          <a:solidFill>
                            <a:srgbClr val="222222"/>
                          </a:solidFill>
                          <a:effectLst/>
                          <a:latin typeface="Arial" panose="020B0604020202020204" pitchFamily="34" charset="0"/>
                        </a:rPr>
                        <a:t>01:54.6</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sng" strike="noStrike">
                          <a:solidFill>
                            <a:srgbClr val="0563C1"/>
                          </a:solidFill>
                          <a:effectLst/>
                          <a:latin typeface="Arial" panose="020B0604020202020204" pitchFamily="34" charset="0"/>
                          <a:hlinkClick r:id="rId2" tooltip="Indianapolis"/>
                        </a:rPr>
                        <a:t>Indianapolis</a:t>
                      </a:r>
                      <a:endParaRPr lang="en-US" sz="1400" b="1" i="0" u="sng" strike="noStrike">
                        <a:solidFill>
                          <a:srgbClr val="0563C1"/>
                        </a:solidFill>
                        <a:effectLst/>
                        <a:latin typeface="Arial" panose="020B0604020202020204" pitchFamily="34" charset="0"/>
                      </a:endParaRP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August 1, 2007</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 </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3639047"/>
                  </a:ext>
                </a:extLst>
              </a:tr>
              <a:tr h="441071">
                <a:tc>
                  <a:txBody>
                    <a:bodyPr/>
                    <a:lstStyle/>
                    <a:p>
                      <a:pPr algn="ctr" fontAlgn="b"/>
                      <a:r>
                        <a:rPr lang="en-US" sz="1400" b="1" i="0" u="none" strike="noStrike">
                          <a:solidFill>
                            <a:srgbClr val="222222"/>
                          </a:solidFill>
                          <a:effectLst/>
                          <a:latin typeface="Arial" panose="020B0604020202020204" pitchFamily="34" charset="0"/>
                        </a:rPr>
                        <a:t>100 m breaststroke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dirty="0">
                          <a:solidFill>
                            <a:srgbClr val="222222"/>
                          </a:solidFill>
                          <a:effectLst/>
                          <a:latin typeface="Arial" panose="020B0604020202020204" pitchFamily="34" charset="0"/>
                        </a:rPr>
                        <a:t>01:02.6</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sng" strike="noStrike">
                          <a:solidFill>
                            <a:srgbClr val="0563C1"/>
                          </a:solidFill>
                          <a:effectLst/>
                          <a:latin typeface="Arial" panose="020B0604020202020204" pitchFamily="34" charset="0"/>
                          <a:hlinkClick r:id="rId3" tooltip="Columbia, Missouri"/>
                        </a:rPr>
                        <a:t>Columbia</a:t>
                      </a:r>
                      <a:endParaRPr lang="en-US" sz="1400" b="1" i="0" u="sng" strike="noStrike">
                        <a:solidFill>
                          <a:srgbClr val="0563C1"/>
                        </a:solidFill>
                        <a:effectLst/>
                        <a:latin typeface="Arial" panose="020B0604020202020204" pitchFamily="34" charset="0"/>
                      </a:endParaRP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February 17, 2008</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 </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756167"/>
                  </a:ext>
                </a:extLst>
              </a:tr>
              <a:tr h="441071">
                <a:tc>
                  <a:txBody>
                    <a:bodyPr/>
                    <a:lstStyle/>
                    <a:p>
                      <a:pPr algn="ctr" fontAlgn="b"/>
                      <a:r>
                        <a:rPr lang="en-US" sz="1400" b="1" i="0" u="none" strike="noStrike">
                          <a:solidFill>
                            <a:srgbClr val="222222"/>
                          </a:solidFill>
                          <a:effectLst/>
                          <a:latin typeface="Arial" panose="020B0604020202020204" pitchFamily="34" charset="0"/>
                        </a:rPr>
                        <a:t>100 m butterfly</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49.82</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dirty="0">
                          <a:solidFill>
                            <a:srgbClr val="222222"/>
                          </a:solidFill>
                          <a:effectLst/>
                          <a:latin typeface="Arial" panose="020B0604020202020204" pitchFamily="34" charset="0"/>
                        </a:rPr>
                        <a:t>Rome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August 1, 2009</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0B0080"/>
                          </a:solidFill>
                          <a:effectLst/>
                          <a:latin typeface="Arial" panose="020B0604020202020204" pitchFamily="34" charset="0"/>
                        </a:rPr>
                        <a:t>AM, NR, WR</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129723"/>
                  </a:ext>
                </a:extLst>
              </a:tr>
              <a:tr h="441071">
                <a:tc>
                  <a:txBody>
                    <a:bodyPr/>
                    <a:lstStyle/>
                    <a:p>
                      <a:pPr algn="ctr" fontAlgn="b"/>
                      <a:r>
                        <a:rPr lang="en-US" sz="1400" b="1" i="0" u="none" strike="noStrike">
                          <a:solidFill>
                            <a:srgbClr val="222222"/>
                          </a:solidFill>
                          <a:effectLst/>
                          <a:latin typeface="Arial" panose="020B0604020202020204" pitchFamily="34" charset="0"/>
                        </a:rPr>
                        <a:t>200 m butterfly</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01:51.5</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dirty="0">
                          <a:solidFill>
                            <a:srgbClr val="222222"/>
                          </a:solidFill>
                          <a:effectLst/>
                          <a:latin typeface="Arial" panose="020B0604020202020204" pitchFamily="34" charset="0"/>
                        </a:rPr>
                        <a:t>Rome</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dirty="0">
                          <a:solidFill>
                            <a:srgbClr val="222222"/>
                          </a:solidFill>
                          <a:effectLst/>
                          <a:latin typeface="Arial" panose="020B0604020202020204" pitchFamily="34" charset="0"/>
                        </a:rPr>
                        <a:t>July 29, 2009</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dirty="0">
                          <a:solidFill>
                            <a:srgbClr val="0B0080"/>
                          </a:solidFill>
                          <a:effectLst/>
                          <a:latin typeface="Arial" panose="020B0604020202020204" pitchFamily="34" charset="0"/>
                        </a:rPr>
                        <a:t>AM, NR, WR</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3397687"/>
                  </a:ext>
                </a:extLst>
              </a:tr>
              <a:tr h="441071">
                <a:tc>
                  <a:txBody>
                    <a:bodyPr/>
                    <a:lstStyle/>
                    <a:p>
                      <a:pPr algn="ctr" fontAlgn="b"/>
                      <a:r>
                        <a:rPr lang="en-US" sz="1400" b="1" i="0" u="none" strike="noStrike">
                          <a:solidFill>
                            <a:srgbClr val="222222"/>
                          </a:solidFill>
                          <a:effectLst/>
                          <a:latin typeface="Arial" panose="020B0604020202020204" pitchFamily="34" charset="0"/>
                        </a:rPr>
                        <a:t>200 m IM</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01:54.2</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Shanghai</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July 28, 2011</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dirty="0">
                          <a:solidFill>
                            <a:srgbClr val="222222"/>
                          </a:solidFill>
                          <a:effectLst/>
                          <a:latin typeface="Arial" panose="020B0604020202020204" pitchFamily="34" charset="0"/>
                        </a:rPr>
                        <a:t> </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000000"/>
                          </a:solidFill>
                          <a:effectLst/>
                          <a:latin typeface="Arial" panose="020B060402020202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3520602"/>
                  </a:ext>
                </a:extLst>
              </a:tr>
              <a:tr h="441071">
                <a:tc>
                  <a:txBody>
                    <a:bodyPr/>
                    <a:lstStyle/>
                    <a:p>
                      <a:pPr algn="ctr" fontAlgn="b"/>
                      <a:r>
                        <a:rPr lang="en-US" sz="1400" b="1" i="0" u="none" strike="noStrike">
                          <a:solidFill>
                            <a:srgbClr val="222222"/>
                          </a:solidFill>
                          <a:effectLst/>
                          <a:latin typeface="Arial" panose="020B0604020202020204" pitchFamily="34" charset="0"/>
                        </a:rPr>
                        <a:t>400 m IM</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a:solidFill>
                            <a:srgbClr val="222222"/>
                          </a:solidFill>
                          <a:effectLst/>
                          <a:latin typeface="Arial" panose="020B0604020202020204" pitchFamily="34" charset="0"/>
                        </a:rPr>
                        <a:t>04:03.8</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Beijing</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a:solidFill>
                            <a:srgbClr val="222222"/>
                          </a:solidFill>
                          <a:effectLst/>
                          <a:latin typeface="Arial" panose="020B0604020202020204" pitchFamily="34" charset="0"/>
                        </a:rPr>
                        <a:t>August 10, 2008</a:t>
                      </a:r>
                    </a:p>
                  </a:txBody>
                  <a:tcPr marL="9525" marR="9525" marT="9525"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en-US" sz="1400" b="1" i="0" u="none" strike="noStrike" dirty="0">
                          <a:solidFill>
                            <a:srgbClr val="0B0080"/>
                          </a:solidFill>
                          <a:effectLst/>
                          <a:latin typeface="Arial" panose="020B0604020202020204" pitchFamily="34" charset="0"/>
                        </a:rPr>
                        <a:t>AM, NR, WR</a:t>
                      </a:r>
                    </a:p>
                  </a:txBody>
                  <a:tcPr marL="9525" marR="9525" marT="9525" marB="0" anchor="b">
                    <a:lnL w="12700" cap="flat" cmpd="sng" algn="ctr">
                      <a:solidFill>
                        <a:srgbClr val="A2A9B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fontAlgn="b"/>
                      <a:r>
                        <a:rPr lang="he-IL" sz="1400" b="1" i="0" u="none" strike="noStrike" dirty="0">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00559"/>
                  </a:ext>
                </a:extLst>
              </a:tr>
            </a:tbl>
          </a:graphicData>
        </a:graphic>
      </p:graphicFrame>
    </p:spTree>
    <p:extLst>
      <p:ext uri="{BB962C8B-B14F-4D97-AF65-F5344CB8AC3E}">
        <p14:creationId xmlns:p14="http://schemas.microsoft.com/office/powerpoint/2010/main" val="87381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450760"/>
          </a:xfrm>
        </p:spPr>
        <p:txBody>
          <a:bodyPr>
            <a:normAutofit fontScale="90000"/>
          </a:bodyPr>
          <a:lstStyle/>
          <a:p>
            <a:pPr algn="ctr"/>
            <a:r>
              <a:rPr lang="en-US" sz="3600" dirty="0"/>
              <a:t>Anthony Ervin 50m Freestyle- Sydney 2000 vs Rio 2016</a:t>
            </a:r>
            <a:endParaRPr lang="he-IL" sz="3600" dirty="0"/>
          </a:p>
        </p:txBody>
      </p:sp>
      <p:pic>
        <p:nvPicPr>
          <p:cNvPr id="4" name="Anthony Ervin 50m Freestyle- Sydney 2000 vs Rio 2016">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85358" y="450761"/>
            <a:ext cx="11021284" cy="6199332"/>
          </a:xfrm>
        </p:spPr>
      </p:pic>
    </p:spTree>
    <p:extLst>
      <p:ext uri="{BB962C8B-B14F-4D97-AF65-F5344CB8AC3E}">
        <p14:creationId xmlns:p14="http://schemas.microsoft.com/office/powerpoint/2010/main" val="2971905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8212" y="1"/>
            <a:ext cx="8435576" cy="404664"/>
          </a:xfrm>
        </p:spPr>
        <p:txBody>
          <a:bodyPr>
            <a:normAutofit fontScale="90000"/>
          </a:bodyPr>
          <a:lstStyle/>
          <a:p>
            <a:pPr algn="ctr"/>
            <a:r>
              <a:rPr lang="he-IL" sz="3600" dirty="0" smtClean="0">
                <a:cs typeface="+mn-cs"/>
              </a:rPr>
              <a:t>אנתוני ארווין - שחיין </a:t>
            </a:r>
            <a:r>
              <a:rPr lang="he-IL" sz="3600" dirty="0">
                <a:cs typeface="+mn-cs"/>
              </a:rPr>
              <a:t>אמריקאי אגדה</a:t>
            </a:r>
          </a:p>
        </p:txBody>
      </p:sp>
      <p:pic>
        <p:nvPicPr>
          <p:cNvPr id="4" name="אנטוני ארבין קריירה">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878212" y="404665"/>
            <a:ext cx="8435576" cy="6326106"/>
          </a:xfrm>
        </p:spPr>
      </p:pic>
    </p:spTree>
    <p:extLst>
      <p:ext uri="{BB962C8B-B14F-4D97-AF65-F5344CB8AC3E}">
        <p14:creationId xmlns:p14="http://schemas.microsoft.com/office/powerpoint/2010/main" val="432372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31065" y="386369"/>
            <a:ext cx="11114467" cy="811365"/>
          </a:xfrm>
        </p:spPr>
        <p:txBody>
          <a:bodyPr>
            <a:noAutofit/>
          </a:bodyPr>
          <a:lstStyle/>
          <a:p>
            <a:pPr algn="ctr"/>
            <a:r>
              <a:rPr lang="he-IL" sz="4000" dirty="0" smtClean="0"/>
              <a:t>אנתוני ארווין - קריירה 2000-2001-2012-2016-2020?</a:t>
            </a:r>
            <a:endParaRPr lang="he-IL" sz="4000" dirty="0"/>
          </a:p>
        </p:txBody>
      </p:sp>
      <p:sp>
        <p:nvSpPr>
          <p:cNvPr id="3" name="מציין מיקום תוכן 2"/>
          <p:cNvSpPr>
            <a:spLocks noGrp="1"/>
          </p:cNvSpPr>
          <p:nvPr>
            <p:ph idx="1"/>
          </p:nvPr>
        </p:nvSpPr>
        <p:spPr>
          <a:xfrm>
            <a:off x="1973451" y="1378039"/>
            <a:ext cx="8229600" cy="5074276"/>
          </a:xfrm>
        </p:spPr>
        <p:txBody>
          <a:bodyPr anchor="ctr">
            <a:noAutofit/>
          </a:bodyPr>
          <a:lstStyle/>
          <a:p>
            <a:pPr>
              <a:lnSpc>
                <a:spcPct val="150000"/>
              </a:lnSpc>
            </a:pPr>
            <a:r>
              <a:rPr lang="he-IL" dirty="0" smtClean="0"/>
              <a:t>אנתוני </a:t>
            </a:r>
            <a:r>
              <a:rPr lang="he-IL" dirty="0"/>
              <a:t>לי ארווין </a:t>
            </a:r>
            <a:r>
              <a:rPr lang="he-IL" dirty="0" smtClean="0"/>
              <a:t>(</a:t>
            </a:r>
            <a:r>
              <a:rPr lang="en-US" dirty="0" smtClean="0"/>
              <a:t>Anthony </a:t>
            </a:r>
            <a:r>
              <a:rPr lang="en-US" dirty="0"/>
              <a:t>Lee </a:t>
            </a:r>
            <a:r>
              <a:rPr lang="en-US" dirty="0" smtClean="0"/>
              <a:t>Ervin</a:t>
            </a:r>
            <a:r>
              <a:rPr lang="he-IL" dirty="0" smtClean="0"/>
              <a:t> </a:t>
            </a:r>
            <a:r>
              <a:rPr lang="en-US" dirty="0" smtClean="0"/>
              <a:t>;</a:t>
            </a:r>
            <a:r>
              <a:rPr lang="he-IL" dirty="0" smtClean="0"/>
              <a:t> נולד </a:t>
            </a:r>
            <a:r>
              <a:rPr lang="he-IL" dirty="0"/>
              <a:t>ב-26 במאי 1981) הוא שחיין אמריקאי-יהודי. הוא האלוף האולימפי (סידני 2000, ריו דה </a:t>
            </a:r>
            <a:r>
              <a:rPr lang="he-IL" dirty="0" err="1"/>
              <a:t>ז'ניירו</a:t>
            </a:r>
            <a:r>
              <a:rPr lang="he-IL" dirty="0"/>
              <a:t> 2016) ושיאן עולם במשחה ל-50 מטר חופשי ואלוף עולם (</a:t>
            </a:r>
            <a:r>
              <a:rPr lang="he-IL" dirty="0" err="1"/>
              <a:t>פוקואוקה</a:t>
            </a:r>
            <a:r>
              <a:rPr lang="he-IL" dirty="0"/>
              <a:t> 2001) במשחים ל-50 מטר חופשי ול-100 מטר חופשי</a:t>
            </a:r>
            <a:r>
              <a:rPr lang="he-IL" dirty="0" smtClean="0"/>
              <a:t>.</a:t>
            </a:r>
            <a:endParaRPr lang="he-IL" dirty="0"/>
          </a:p>
          <a:p>
            <a:pPr>
              <a:lnSpc>
                <a:spcPct val="150000"/>
              </a:lnSpc>
            </a:pPr>
            <a:r>
              <a:rPr lang="he-IL" dirty="0"/>
              <a:t>בגיל 35, ארווין היה לשחיין המבוגר ביותר שזכה במדליית זהב במשחקים האולימפיים בשחייה.</a:t>
            </a:r>
            <a:r>
              <a:rPr lang="en-US" dirty="0" smtClean="0"/>
              <a:t>	</a:t>
            </a:r>
            <a:endParaRPr lang="he-IL" dirty="0"/>
          </a:p>
        </p:txBody>
      </p:sp>
    </p:spTree>
    <p:extLst>
      <p:ext uri="{BB962C8B-B14F-4D97-AF65-F5344CB8AC3E}">
        <p14:creationId xmlns:p14="http://schemas.microsoft.com/office/powerpoint/2010/main" val="38397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0"/>
            <a:ext cx="8229600" cy="669701"/>
          </a:xfrm>
        </p:spPr>
        <p:txBody>
          <a:bodyPr>
            <a:normAutofit fontScale="90000"/>
          </a:bodyPr>
          <a:lstStyle/>
          <a:p>
            <a:pPr algn="ctr"/>
            <a:r>
              <a:rPr lang="he-IL" dirty="0">
                <a:cs typeface="+mn-cs"/>
              </a:rPr>
              <a:t>קייטי </a:t>
            </a:r>
            <a:r>
              <a:rPr lang="he-IL" dirty="0" smtClean="0">
                <a:cs typeface="+mn-cs"/>
              </a:rPr>
              <a:t>לדקי</a:t>
            </a:r>
            <a:endParaRPr lang="he-IL" dirty="0"/>
          </a:p>
        </p:txBody>
      </p:sp>
      <p:sp>
        <p:nvSpPr>
          <p:cNvPr id="3" name="מציין מיקום תוכן 2"/>
          <p:cNvSpPr>
            <a:spLocks noGrp="1"/>
          </p:cNvSpPr>
          <p:nvPr>
            <p:ph idx="1"/>
          </p:nvPr>
        </p:nvSpPr>
        <p:spPr>
          <a:xfrm>
            <a:off x="1981200" y="764704"/>
            <a:ext cx="8229600" cy="5559896"/>
          </a:xfrm>
        </p:spPr>
        <p:txBody>
          <a:bodyPr anchor="ctr">
            <a:normAutofit fontScale="70000" lnSpcReduction="20000"/>
          </a:bodyPr>
          <a:lstStyle/>
          <a:p>
            <a:pPr>
              <a:lnSpc>
                <a:spcPct val="150000"/>
              </a:lnSpc>
            </a:pPr>
            <a:r>
              <a:rPr lang="he-IL" dirty="0" err="1"/>
              <a:t>קתלין</a:t>
            </a:r>
            <a:r>
              <a:rPr lang="he-IL" dirty="0"/>
              <a:t> </a:t>
            </a:r>
            <a:r>
              <a:rPr lang="he-IL" dirty="0" err="1"/>
              <a:t>ז'נבייב</a:t>
            </a:r>
            <a:r>
              <a:rPr lang="he-IL" dirty="0"/>
              <a:t> "קייטי" לדקי </a:t>
            </a:r>
            <a:r>
              <a:rPr lang="he-IL" dirty="0" smtClean="0"/>
              <a:t>(</a:t>
            </a:r>
            <a:r>
              <a:rPr lang="en-US" dirty="0"/>
              <a:t>Kathleen Genevieve "Katie" </a:t>
            </a:r>
            <a:r>
              <a:rPr lang="en-US" dirty="0" err="1" smtClean="0"/>
              <a:t>Ledecky</a:t>
            </a:r>
            <a:r>
              <a:rPr lang="en-US" dirty="0" smtClean="0"/>
              <a:t> </a:t>
            </a:r>
            <a:r>
              <a:rPr lang="he-IL" dirty="0" smtClean="0"/>
              <a:t> נולדה </a:t>
            </a:r>
            <a:r>
              <a:rPr lang="he-IL" dirty="0"/>
              <a:t>ב-17 במרץ </a:t>
            </a:r>
            <a:r>
              <a:rPr lang="he-IL" dirty="0" smtClean="0"/>
              <a:t>1997) </a:t>
            </a:r>
            <a:r>
              <a:rPr lang="he-IL" dirty="0"/>
              <a:t>היא שחיינית אמריקאית, פעמיים ברציפות האלופה האולימפית במשחה ל-800 מטר חופשי (לונדון 2012 וריו </a:t>
            </a:r>
            <a:r>
              <a:rPr lang="he-IL" dirty="0" smtClean="0"/>
              <a:t>2016).</a:t>
            </a:r>
            <a:endParaRPr lang="he-IL" dirty="0"/>
          </a:p>
          <a:p>
            <a:pPr>
              <a:lnSpc>
                <a:spcPct val="150000"/>
              </a:lnSpc>
            </a:pPr>
            <a:r>
              <a:rPr lang="he-IL" dirty="0"/>
              <a:t>לדקי הייתה השחיינית המצטיינת מבין הנשים באולימפיאדת ריו דה </a:t>
            </a:r>
            <a:r>
              <a:rPr lang="he-IL" dirty="0" err="1"/>
              <a:t>ז'ניירו</a:t>
            </a:r>
            <a:r>
              <a:rPr lang="he-IL" dirty="0"/>
              <a:t> 2016, לאחר שזכתה ב-5 מדליות, 4 מדליות זהב ומדליית כסף אחת, תוך קביעת שני שיאי עולם חדשים</a:t>
            </a:r>
            <a:r>
              <a:rPr lang="he-IL" dirty="0" smtClean="0"/>
              <a:t>.</a:t>
            </a:r>
            <a:endParaRPr lang="he-IL" dirty="0"/>
          </a:p>
          <a:p>
            <a:pPr>
              <a:lnSpc>
                <a:spcPct val="150000"/>
              </a:lnSpc>
            </a:pPr>
            <a:r>
              <a:rPr lang="he-IL" dirty="0"/>
              <a:t>לדקי היא אלופת העולם בעלת </a:t>
            </a:r>
            <a:r>
              <a:rPr lang="he-IL" dirty="0" smtClean="0"/>
              <a:t>15 </a:t>
            </a:r>
            <a:r>
              <a:rPr lang="he-IL" dirty="0"/>
              <a:t>מדליות </a:t>
            </a:r>
            <a:r>
              <a:rPr lang="he-IL" dirty="0" smtClean="0"/>
              <a:t>זהב, מהן 14 זהב, 10 אישיות </a:t>
            </a:r>
            <a:r>
              <a:rPr lang="he-IL" dirty="0"/>
              <a:t>(4 בברצלונה </a:t>
            </a:r>
            <a:r>
              <a:rPr lang="he-IL" dirty="0" smtClean="0"/>
              <a:t>2013, 5 </a:t>
            </a:r>
            <a:r>
              <a:rPr lang="he-IL" dirty="0" err="1"/>
              <a:t>בקאזאן</a:t>
            </a:r>
            <a:r>
              <a:rPr lang="he-IL" dirty="0"/>
              <a:t> </a:t>
            </a:r>
            <a:r>
              <a:rPr lang="he-IL" dirty="0" smtClean="0"/>
              <a:t>2015 ו-5 בבודפשט 2017), ראשונה </a:t>
            </a:r>
            <a:r>
              <a:rPr lang="he-IL" dirty="0"/>
              <a:t>בכל הזמנים</a:t>
            </a:r>
            <a:r>
              <a:rPr lang="he-IL" dirty="0" smtClean="0"/>
              <a:t>.</a:t>
            </a:r>
            <a:endParaRPr lang="he-IL" dirty="0"/>
          </a:p>
          <a:p>
            <a:pPr>
              <a:lnSpc>
                <a:spcPct val="150000"/>
              </a:lnSpc>
            </a:pPr>
            <a:r>
              <a:rPr lang="he-IL" dirty="0"/>
              <a:t>היא שיאנית העולם הנוכחית (2016) במשחים ל-400 מטר חופשי, ל-800 מטר חופשי ול-1500 מטר חופשי. כמו כן, היא בעלת התוצאות הטובות בעולם לנשים במשחים ל-500 </a:t>
            </a:r>
            <a:r>
              <a:rPr lang="he-IL" dirty="0" err="1"/>
              <a:t>יארד</a:t>
            </a:r>
            <a:r>
              <a:rPr lang="he-IL" dirty="0"/>
              <a:t> </a:t>
            </a:r>
            <a:r>
              <a:rPr lang="he-IL" dirty="0" smtClean="0"/>
              <a:t>חופשי</a:t>
            </a:r>
            <a:r>
              <a:rPr lang="he-IL" dirty="0"/>
              <a:t>, </a:t>
            </a:r>
            <a:r>
              <a:rPr lang="he-IL" dirty="0" smtClean="0"/>
              <a:t>ל-1000 </a:t>
            </a:r>
            <a:r>
              <a:rPr lang="he-IL" dirty="0" err="1" smtClean="0"/>
              <a:t>יארד</a:t>
            </a:r>
            <a:r>
              <a:rPr lang="he-IL" dirty="0" smtClean="0"/>
              <a:t> </a:t>
            </a:r>
            <a:r>
              <a:rPr lang="he-IL" dirty="0"/>
              <a:t>חופשי ול-1650 </a:t>
            </a:r>
            <a:r>
              <a:rPr lang="he-IL" dirty="0" err="1"/>
              <a:t>יארד</a:t>
            </a:r>
            <a:r>
              <a:rPr lang="he-IL" dirty="0"/>
              <a:t> חופשי.</a:t>
            </a:r>
          </a:p>
        </p:txBody>
      </p:sp>
    </p:spTree>
    <p:extLst>
      <p:ext uri="{BB962C8B-B14F-4D97-AF65-F5344CB8AC3E}">
        <p14:creationId xmlns:p14="http://schemas.microsoft.com/office/powerpoint/2010/main" val="32771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40912"/>
          </a:xfrm>
        </p:spPr>
        <p:txBody>
          <a:bodyPr>
            <a:normAutofit fontScale="90000"/>
          </a:bodyPr>
          <a:lstStyle/>
          <a:p>
            <a:pPr algn="ctr"/>
            <a:r>
              <a:rPr lang="he-IL" dirty="0" smtClean="0">
                <a:cs typeface="+mn-cs"/>
              </a:rPr>
              <a:t>קטי לדקי שיאי עולם</a:t>
            </a:r>
            <a:endParaRPr lang="he-IL" dirty="0">
              <a:cs typeface="+mn-cs"/>
            </a:endParaRPr>
          </a:p>
        </p:txBody>
      </p:sp>
      <p:graphicFrame>
        <p:nvGraphicFramePr>
          <p:cNvPr id="6" name="אובייקט 5"/>
          <p:cNvGraphicFramePr>
            <a:graphicFrameLocks noChangeAspect="1"/>
          </p:cNvGraphicFramePr>
          <p:nvPr>
            <p:extLst>
              <p:ext uri="{D42A27DB-BD31-4B8C-83A1-F6EECF244321}">
                <p14:modId xmlns:p14="http://schemas.microsoft.com/office/powerpoint/2010/main" val="3359628650"/>
              </p:ext>
            </p:extLst>
          </p:nvPr>
        </p:nvGraphicFramePr>
        <p:xfrm>
          <a:off x="1316052" y="540913"/>
          <a:ext cx="9567297" cy="6194738"/>
        </p:xfrm>
        <a:graphic>
          <a:graphicData uri="http://schemas.openxmlformats.org/presentationml/2006/ole">
            <mc:AlternateContent xmlns:mc="http://schemas.openxmlformats.org/markup-compatibility/2006">
              <mc:Choice xmlns:v="urn:schemas-microsoft-com:vml" Requires="v">
                <p:oleObj spid="_x0000_s4223" name="גליון עבודה" r:id="rId3" imgW="7782105" imgH="5038770" progId="Excel.Sheet.12">
                  <p:embed/>
                </p:oleObj>
              </mc:Choice>
              <mc:Fallback>
                <p:oleObj name="גליון עבודה" r:id="rId3" imgW="7782105" imgH="5038770" progId="Excel.Sheet.12">
                  <p:embed/>
                  <p:pic>
                    <p:nvPicPr>
                      <p:cNvPr id="0" name=""/>
                      <p:cNvPicPr/>
                      <p:nvPr/>
                    </p:nvPicPr>
                    <p:blipFill>
                      <a:blip r:embed="rId4"/>
                      <a:stretch>
                        <a:fillRect/>
                      </a:stretch>
                    </p:blipFill>
                    <p:spPr>
                      <a:xfrm>
                        <a:off x="1316052" y="540913"/>
                        <a:ext cx="9567297" cy="6194738"/>
                      </a:xfrm>
                      <a:prstGeom prst="rect">
                        <a:avLst/>
                      </a:prstGeom>
                    </p:spPr>
                  </p:pic>
                </p:oleObj>
              </mc:Fallback>
            </mc:AlternateContent>
          </a:graphicData>
        </a:graphic>
      </p:graphicFrame>
    </p:spTree>
    <p:extLst>
      <p:ext uri="{BB962C8B-B14F-4D97-AF65-F5344CB8AC3E}">
        <p14:creationId xmlns:p14="http://schemas.microsoft.com/office/powerpoint/2010/main" val="3228044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0"/>
            <a:ext cx="8229600" cy="620688"/>
          </a:xfrm>
        </p:spPr>
        <p:txBody>
          <a:bodyPr>
            <a:normAutofit fontScale="90000"/>
          </a:bodyPr>
          <a:lstStyle/>
          <a:p>
            <a:pPr algn="ctr"/>
            <a:r>
              <a:rPr lang="he-IL" dirty="0">
                <a:cs typeface="+mn-cs"/>
              </a:rPr>
              <a:t>קייטי לדקי</a:t>
            </a:r>
          </a:p>
        </p:txBody>
      </p:sp>
      <p:pic>
        <p:nvPicPr>
          <p:cNvPr id="5" name="קטי לדקי לונדון ריו">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3348925" y="620688"/>
            <a:ext cx="5494149" cy="6189668"/>
          </a:xfrm>
        </p:spPr>
      </p:pic>
    </p:spTree>
    <p:extLst>
      <p:ext uri="{BB962C8B-B14F-4D97-AF65-F5344CB8AC3E}">
        <p14:creationId xmlns:p14="http://schemas.microsoft.com/office/powerpoint/2010/main" val="3991951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0"/>
            <a:ext cx="8229600" cy="1412776"/>
          </a:xfrm>
        </p:spPr>
        <p:txBody>
          <a:bodyPr>
            <a:normAutofit/>
          </a:bodyPr>
          <a:lstStyle/>
          <a:p>
            <a:pPr algn="ctr"/>
            <a:r>
              <a:rPr lang="he-IL" dirty="0" err="1">
                <a:cs typeface="+mn-cs"/>
              </a:rPr>
              <a:t>דארה</a:t>
            </a:r>
            <a:r>
              <a:rPr lang="he-IL" dirty="0">
                <a:cs typeface="+mn-cs"/>
              </a:rPr>
              <a:t> </a:t>
            </a:r>
            <a:r>
              <a:rPr lang="he-IL" dirty="0" err="1" smtClean="0">
                <a:cs typeface="+mn-cs"/>
              </a:rPr>
              <a:t>טורס</a:t>
            </a:r>
            <a:endParaRPr lang="he-IL" dirty="0"/>
          </a:p>
        </p:txBody>
      </p:sp>
      <p:pic>
        <p:nvPicPr>
          <p:cNvPr id="2050" name="Picture 2" descr="Color photo of smiling Torres in navy blue bathing suit with white stars, waving to crow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30321" y="1743773"/>
            <a:ext cx="2354029" cy="41372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healthforthewholeself.com/wp-content/uploads/2011/01/511711_Beijing-08-Summer-Olympic-Preview-Dara-Tor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247" y="1802796"/>
            <a:ext cx="3187367" cy="39842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תוצאת תמונה עבור ‪Dara Tor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384" y="1802796"/>
            <a:ext cx="2834791" cy="393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cs typeface="+mn-cs"/>
              </a:rPr>
              <a:t>סוגי תכנון (תקופות הכנה)</a:t>
            </a:r>
            <a:endParaRPr lang="he-IL" dirty="0">
              <a:cs typeface="+mn-cs"/>
            </a:endParaRPr>
          </a:p>
        </p:txBody>
      </p:sp>
      <p:sp>
        <p:nvSpPr>
          <p:cNvPr id="3" name="מציין מיקום תוכן 2"/>
          <p:cNvSpPr>
            <a:spLocks noGrp="1"/>
          </p:cNvSpPr>
          <p:nvPr>
            <p:ph idx="1"/>
          </p:nvPr>
        </p:nvSpPr>
        <p:spPr/>
        <p:txBody>
          <a:bodyPr/>
          <a:lstStyle/>
          <a:p>
            <a:r>
              <a:rPr lang="he-IL" b="1" dirty="0" smtClean="0">
                <a:solidFill>
                  <a:srgbClr val="FF0000"/>
                </a:solidFill>
              </a:rPr>
              <a:t>תכנון רב שנתי (קריירה מלאה של ספורטאי)</a:t>
            </a:r>
          </a:p>
          <a:p>
            <a:r>
              <a:rPr lang="he-IL" dirty="0" smtClean="0"/>
              <a:t>תכנון ארבע שנתי (מחזור אולימפי) - </a:t>
            </a:r>
            <a:r>
              <a:rPr lang="en-US" dirty="0" smtClean="0"/>
              <a:t>megacycle</a:t>
            </a:r>
            <a:endParaRPr lang="he-IL" dirty="0" smtClean="0"/>
          </a:p>
          <a:p>
            <a:r>
              <a:rPr lang="he-IL" dirty="0" smtClean="0"/>
              <a:t>תכנון שנתי</a:t>
            </a:r>
          </a:p>
          <a:p>
            <a:r>
              <a:rPr lang="he-IL" dirty="0" smtClean="0"/>
              <a:t>תכנון עונתי - </a:t>
            </a:r>
            <a:r>
              <a:rPr lang="en-US" dirty="0" smtClean="0"/>
              <a:t>macrocycle</a:t>
            </a:r>
            <a:endParaRPr lang="he-IL" dirty="0" smtClean="0"/>
          </a:p>
          <a:p>
            <a:r>
              <a:rPr lang="he-IL" dirty="0" smtClean="0"/>
              <a:t>תכנון חודשי (</a:t>
            </a:r>
            <a:r>
              <a:rPr lang="he-IL" dirty="0"/>
              <a:t>מחזור ביניים</a:t>
            </a:r>
            <a:r>
              <a:rPr lang="he-IL" dirty="0" smtClean="0"/>
              <a:t>) - </a:t>
            </a:r>
            <a:r>
              <a:rPr lang="en-US" dirty="0" err="1" smtClean="0"/>
              <a:t>mezocycle</a:t>
            </a:r>
            <a:endParaRPr lang="he-IL" dirty="0" smtClean="0"/>
          </a:p>
          <a:p>
            <a:r>
              <a:rPr lang="he-IL" dirty="0" smtClean="0"/>
              <a:t>תכנון מחזור זוטא - </a:t>
            </a:r>
            <a:r>
              <a:rPr lang="en-US" dirty="0" err="1" smtClean="0"/>
              <a:t>microcycle</a:t>
            </a:r>
            <a:endParaRPr lang="he-IL" dirty="0" smtClean="0"/>
          </a:p>
          <a:p>
            <a:r>
              <a:rPr lang="he-IL" dirty="0" smtClean="0"/>
              <a:t>תכנון אימון בודד</a:t>
            </a:r>
          </a:p>
          <a:p>
            <a:endParaRPr lang="he-IL" dirty="0" smtClean="0"/>
          </a:p>
          <a:p>
            <a:endParaRPr lang="he-IL" dirty="0" smtClean="0"/>
          </a:p>
          <a:p>
            <a:endParaRPr lang="he-IL" dirty="0"/>
          </a:p>
        </p:txBody>
      </p:sp>
    </p:spTree>
    <p:extLst>
      <p:ext uri="{BB962C8B-B14F-4D97-AF65-F5344CB8AC3E}">
        <p14:creationId xmlns:p14="http://schemas.microsoft.com/office/powerpoint/2010/main" val="2109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167424"/>
            <a:ext cx="8229600" cy="1101335"/>
          </a:xfrm>
        </p:spPr>
        <p:txBody>
          <a:bodyPr>
            <a:normAutofit/>
          </a:bodyPr>
          <a:lstStyle/>
          <a:p>
            <a:pPr algn="ctr"/>
            <a:r>
              <a:rPr lang="he-IL" dirty="0" err="1">
                <a:cs typeface="+mn-cs"/>
              </a:rPr>
              <a:t>דארה</a:t>
            </a:r>
            <a:r>
              <a:rPr lang="he-IL" dirty="0">
                <a:cs typeface="+mn-cs"/>
              </a:rPr>
              <a:t> </a:t>
            </a:r>
            <a:r>
              <a:rPr lang="he-IL" dirty="0" err="1" smtClean="0">
                <a:cs typeface="+mn-cs"/>
              </a:rPr>
              <a:t>טורס</a:t>
            </a:r>
            <a:endParaRPr lang="he-IL" dirty="0">
              <a:cs typeface="+mn-cs"/>
            </a:endParaRPr>
          </a:p>
        </p:txBody>
      </p:sp>
      <p:sp>
        <p:nvSpPr>
          <p:cNvPr id="3" name="מציין מיקום תוכן 2"/>
          <p:cNvSpPr>
            <a:spLocks noGrp="1"/>
          </p:cNvSpPr>
          <p:nvPr>
            <p:ph idx="1"/>
          </p:nvPr>
        </p:nvSpPr>
        <p:spPr>
          <a:xfrm>
            <a:off x="1981200" y="1268758"/>
            <a:ext cx="8229600" cy="4822949"/>
          </a:xfrm>
        </p:spPr>
        <p:txBody>
          <a:bodyPr>
            <a:normAutofit/>
          </a:bodyPr>
          <a:lstStyle/>
          <a:p>
            <a:pPr>
              <a:lnSpc>
                <a:spcPct val="150000"/>
              </a:lnSpc>
            </a:pPr>
            <a:r>
              <a:rPr lang="he-IL" dirty="0" err="1"/>
              <a:t>דארה</a:t>
            </a:r>
            <a:r>
              <a:rPr lang="he-IL" dirty="0"/>
              <a:t> גרייס </a:t>
            </a:r>
            <a:r>
              <a:rPr lang="he-IL" dirty="0" err="1"/>
              <a:t>טורס</a:t>
            </a:r>
            <a:r>
              <a:rPr lang="he-IL" dirty="0"/>
              <a:t> </a:t>
            </a:r>
            <a:r>
              <a:rPr lang="he-IL" dirty="0" smtClean="0"/>
              <a:t>(</a:t>
            </a:r>
            <a:r>
              <a:rPr lang="en-US" dirty="0" smtClean="0"/>
              <a:t>Dara </a:t>
            </a:r>
            <a:r>
              <a:rPr lang="en-US" dirty="0"/>
              <a:t>Grace </a:t>
            </a:r>
            <a:r>
              <a:rPr lang="en-US" dirty="0" smtClean="0"/>
              <a:t>Torres </a:t>
            </a:r>
            <a:r>
              <a:rPr lang="he-IL" dirty="0" smtClean="0"/>
              <a:t> נולדה </a:t>
            </a:r>
            <a:r>
              <a:rPr lang="he-IL" dirty="0"/>
              <a:t>ב-15 באפריל 1967 בלוס אנג'לס, קליפורניה) </a:t>
            </a:r>
            <a:endParaRPr lang="he-IL" dirty="0" smtClean="0"/>
          </a:p>
          <a:p>
            <a:pPr>
              <a:lnSpc>
                <a:spcPct val="150000"/>
              </a:lnSpc>
            </a:pPr>
            <a:r>
              <a:rPr lang="he-IL" dirty="0" smtClean="0"/>
              <a:t>היא </a:t>
            </a:r>
            <a:r>
              <a:rPr lang="he-IL" dirty="0"/>
              <a:t>שחיינית עבר יהודייה-אמריקאית. </a:t>
            </a:r>
            <a:r>
              <a:rPr lang="he-IL" dirty="0" err="1"/>
              <a:t>טורס</a:t>
            </a:r>
            <a:r>
              <a:rPr lang="he-IL" dirty="0"/>
              <a:t> השתתפה בחמש אולימפיאדות, מאולימפיאדת לוס אנג'לס (1984) עד אולימפיאדת בייג'ינג (2008), וזכתה </a:t>
            </a:r>
            <a:r>
              <a:rPr lang="he-IL" dirty="0" smtClean="0"/>
              <a:t>בשתיים </a:t>
            </a:r>
            <a:r>
              <a:rPr lang="he-IL" dirty="0"/>
              <a:t>עשרה מדליות (ארבע מכל סוג), מתוכן ארבע אישיות. היא זכתה במדליות בכל אחת מהאולימפיאדות בהן השתתפה.</a:t>
            </a:r>
          </a:p>
        </p:txBody>
      </p:sp>
    </p:spTree>
    <p:extLst>
      <p:ext uri="{BB962C8B-B14F-4D97-AF65-F5344CB8AC3E}">
        <p14:creationId xmlns:p14="http://schemas.microsoft.com/office/powerpoint/2010/main" val="202512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0"/>
            <a:ext cx="8229600" cy="656978"/>
          </a:xfrm>
        </p:spPr>
        <p:txBody>
          <a:bodyPr>
            <a:normAutofit fontScale="90000"/>
          </a:bodyPr>
          <a:lstStyle/>
          <a:p>
            <a:pPr algn="ctr"/>
            <a:r>
              <a:rPr lang="he-IL" dirty="0" err="1" smtClean="0">
                <a:cs typeface="+mn-cs"/>
              </a:rPr>
              <a:t>דארה</a:t>
            </a:r>
            <a:r>
              <a:rPr lang="he-IL" dirty="0" smtClean="0">
                <a:cs typeface="+mn-cs"/>
              </a:rPr>
              <a:t> </a:t>
            </a:r>
            <a:r>
              <a:rPr lang="he-IL" dirty="0" err="1" smtClean="0">
                <a:cs typeface="+mn-cs"/>
              </a:rPr>
              <a:t>טורס</a:t>
            </a:r>
            <a:endParaRPr lang="he-IL" dirty="0">
              <a:cs typeface="+mn-cs"/>
            </a:endParaRPr>
          </a:p>
        </p:txBody>
      </p:sp>
      <p:sp>
        <p:nvSpPr>
          <p:cNvPr id="3" name="מציין מיקום תוכן 2"/>
          <p:cNvSpPr>
            <a:spLocks noGrp="1"/>
          </p:cNvSpPr>
          <p:nvPr>
            <p:ph idx="1"/>
          </p:nvPr>
        </p:nvSpPr>
        <p:spPr>
          <a:xfrm>
            <a:off x="1981200" y="476672"/>
            <a:ext cx="8229600" cy="6264696"/>
          </a:xfrm>
        </p:spPr>
        <p:txBody>
          <a:bodyPr>
            <a:normAutofit fontScale="77500" lnSpcReduction="20000"/>
          </a:bodyPr>
          <a:lstStyle/>
          <a:p>
            <a:endParaRPr lang="he-IL" dirty="0"/>
          </a:p>
          <a:p>
            <a:pPr>
              <a:lnSpc>
                <a:spcPct val="160000"/>
              </a:lnSpc>
            </a:pPr>
            <a:r>
              <a:rPr lang="he-IL" sz="2600" dirty="0"/>
              <a:t>לאחר אולימפיאדת סידני פרשה שנית וילדה. לקראת אולימפיאדת בייג'ינג החליטה לחזור ולהתחרות. במבחנים </a:t>
            </a:r>
            <a:r>
              <a:rPr lang="he-IL" sz="2600" dirty="0" smtClean="0"/>
              <a:t>האמריקאים </a:t>
            </a:r>
            <a:r>
              <a:rPr lang="he-IL" sz="2600" dirty="0"/>
              <a:t>לאולימפיאדה, בהיותה בת 41, ניצחה במשחים ל-50 ו-100 מטר חופשי. היא הבטיחה בכך את מקומה בנבחרת ארצות הברית לאולימפיאדה, החמישית במספר </a:t>
            </a:r>
            <a:r>
              <a:rPr lang="he-IL" sz="2600" dirty="0" smtClean="0"/>
              <a:t>שלה. </a:t>
            </a:r>
            <a:r>
              <a:rPr lang="he-IL" sz="2600" dirty="0" err="1"/>
              <a:t>טורס</a:t>
            </a:r>
            <a:r>
              <a:rPr lang="he-IL" sz="2600" dirty="0"/>
              <a:t> החליטה לוותר על מקצה ה-100 מטר חופשי באולימפיאדה, כדי שתוכל להתרכז בחצי המרחק, 50 מטר חופשי, נגד שיאנית העולם ליבי </a:t>
            </a:r>
            <a:r>
              <a:rPr lang="he-IL" sz="2600" dirty="0" err="1"/>
              <a:t>טריקט</a:t>
            </a:r>
            <a:r>
              <a:rPr lang="he-IL" sz="2600" dirty="0"/>
              <a:t> האוסטרלית. היא זכתה בשלוש מדליות כסף: ב-50 מטר חופשי (בהפרש של 0.01 שניות מהשחיינית במקום הראשון) ובשני משחי שליחות: </a:t>
            </a:r>
            <a:r>
              <a:rPr lang="en-US" sz="2600" dirty="0" smtClean="0"/>
              <a:t>4x100</a:t>
            </a:r>
            <a:r>
              <a:rPr lang="he-IL" sz="2600" dirty="0" smtClean="0"/>
              <a:t> מטר חופשי ו-</a:t>
            </a:r>
            <a:r>
              <a:rPr lang="en-US" sz="2600" dirty="0" smtClean="0"/>
              <a:t>4x100</a:t>
            </a:r>
            <a:r>
              <a:rPr lang="he-IL" sz="2600" dirty="0" smtClean="0"/>
              <a:t> מטר </a:t>
            </a:r>
            <a:r>
              <a:rPr lang="he-IL" sz="2600" dirty="0"/>
              <a:t>מעורב. בכך הינה המדליסטית האולימפית המבוגרת ביותר בענף השחייה ועוד קודם לכן, השחיינית המבוגרת ביותר במשחקים האולימפיים. שחייתה כשליחה אחרונה במשחה שליחות </a:t>
            </a:r>
            <a:r>
              <a:rPr lang="en-US" sz="2600" dirty="0"/>
              <a:t>4x100</a:t>
            </a:r>
            <a:r>
              <a:rPr lang="he-IL" sz="2600" dirty="0"/>
              <a:t> מטר בבייג'ינג, אותו סיימה ב-52.27 שניות, הייתה התוצאה המהירה ביותר בכל </a:t>
            </a:r>
            <a:r>
              <a:rPr lang="he-IL" sz="2600" dirty="0" smtClean="0"/>
              <a:t>הזמנים, באותה העת </a:t>
            </a:r>
            <a:r>
              <a:rPr lang="he-IL" sz="2600" dirty="0"/>
              <a:t>(אין שיא עולם רשמי</a:t>
            </a:r>
            <a:r>
              <a:rPr lang="he-IL" sz="2600" dirty="0" smtClean="0"/>
              <a:t>).</a:t>
            </a:r>
            <a:endParaRPr lang="he-IL" sz="2600" dirty="0"/>
          </a:p>
        </p:txBody>
      </p:sp>
    </p:spTree>
    <p:extLst>
      <p:ext uri="{BB962C8B-B14F-4D97-AF65-F5344CB8AC3E}">
        <p14:creationId xmlns:p14="http://schemas.microsoft.com/office/powerpoint/2010/main" val="101132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152650" y="1"/>
            <a:ext cx="7886700" cy="620688"/>
          </a:xfrm>
        </p:spPr>
        <p:txBody>
          <a:bodyPr>
            <a:normAutofit fontScale="90000"/>
          </a:bodyPr>
          <a:lstStyle/>
          <a:p>
            <a:pPr algn="ctr"/>
            <a:r>
              <a:rPr lang="he-IL" dirty="0" err="1" smtClean="0">
                <a:cs typeface="+mn-cs"/>
              </a:rPr>
              <a:t>דארה</a:t>
            </a:r>
            <a:r>
              <a:rPr lang="he-IL" dirty="0" smtClean="0">
                <a:cs typeface="+mn-cs"/>
              </a:rPr>
              <a:t> </a:t>
            </a:r>
            <a:r>
              <a:rPr lang="he-IL" dirty="0" err="1" smtClean="0">
                <a:cs typeface="+mn-cs"/>
              </a:rPr>
              <a:t>טורס</a:t>
            </a:r>
            <a:endParaRPr lang="he-IL" dirty="0">
              <a:cs typeface="+mn-cs"/>
            </a:endParaRPr>
          </a:p>
        </p:txBody>
      </p:sp>
      <p:pic>
        <p:nvPicPr>
          <p:cNvPr id="4" name="Swimming - Women's 50M Freestyle Final - Beijing 2008 Summer Olympic Games">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37593" y="489398"/>
            <a:ext cx="11116814" cy="6253066"/>
          </a:xfrm>
        </p:spPr>
      </p:pic>
    </p:spTree>
    <p:extLst>
      <p:ext uri="{BB962C8B-B14F-4D97-AF65-F5344CB8AC3E}">
        <p14:creationId xmlns:p14="http://schemas.microsoft.com/office/powerpoint/2010/main" val="2629862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92427"/>
          </a:xfrm>
        </p:spPr>
        <p:txBody>
          <a:bodyPr>
            <a:normAutofit fontScale="90000"/>
          </a:bodyPr>
          <a:lstStyle/>
          <a:p>
            <a:pPr algn="ctr"/>
            <a:r>
              <a:rPr lang="en-US" dirty="0"/>
              <a:t>Dara Torres -- </a:t>
            </a:r>
            <a:r>
              <a:rPr lang="en-US" dirty="0" smtClean="0"/>
              <a:t>Inspiration</a:t>
            </a:r>
            <a:endParaRPr lang="he-IL" dirty="0"/>
          </a:p>
        </p:txBody>
      </p:sp>
      <p:pic>
        <p:nvPicPr>
          <p:cNvPr id="4" name="Dara Torres -- Inspiriation">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958323" y="592428"/>
            <a:ext cx="8275354" cy="6205951"/>
          </a:xfrm>
        </p:spPr>
      </p:pic>
    </p:spTree>
    <p:extLst>
      <p:ext uri="{BB962C8B-B14F-4D97-AF65-F5344CB8AC3E}">
        <p14:creationId xmlns:p14="http://schemas.microsoft.com/office/powerpoint/2010/main" val="2957580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643943"/>
          </a:xfrm>
        </p:spPr>
        <p:txBody>
          <a:bodyPr>
            <a:normAutofit fontScale="90000"/>
          </a:bodyPr>
          <a:lstStyle/>
          <a:p>
            <a:pPr algn="ctr"/>
            <a:r>
              <a:rPr lang="he-IL" dirty="0" err="1" smtClean="0">
                <a:cs typeface="+mn-cs"/>
              </a:rPr>
              <a:t>כריסטוף</a:t>
            </a:r>
            <a:r>
              <a:rPr lang="he-IL" dirty="0" smtClean="0">
                <a:cs typeface="+mn-cs"/>
              </a:rPr>
              <a:t> </a:t>
            </a:r>
            <a:r>
              <a:rPr lang="he-IL" dirty="0" err="1" smtClean="0">
                <a:cs typeface="+mn-cs"/>
              </a:rPr>
              <a:t>מילאק</a:t>
            </a:r>
            <a:endParaRPr lang="he-IL" dirty="0">
              <a:cs typeface="+mn-cs"/>
            </a:endParaRPr>
          </a:p>
        </p:txBody>
      </p:sp>
      <p:pic>
        <p:nvPicPr>
          <p:cNvPr id="4"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2960" y="643944"/>
            <a:ext cx="2990113" cy="3254356"/>
          </a:xfrm>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221" y="643944"/>
            <a:ext cx="4890426" cy="3254356"/>
          </a:xfrm>
          <a:prstGeom prst="rect">
            <a:avLst/>
          </a:prstGeom>
        </p:spPr>
      </p:pic>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858" y="3922624"/>
            <a:ext cx="4323995" cy="2877422"/>
          </a:xfrm>
          <a:prstGeom prst="rect">
            <a:avLst/>
          </a:prstGeom>
        </p:spPr>
      </p:pic>
      <p:pic>
        <p:nvPicPr>
          <p:cNvPr id="7" name="תמונה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021" y="3929077"/>
            <a:ext cx="4377744" cy="2861950"/>
          </a:xfrm>
          <a:prstGeom prst="rect">
            <a:avLst/>
          </a:prstGeom>
        </p:spPr>
      </p:pic>
    </p:spTree>
    <p:extLst>
      <p:ext uri="{BB962C8B-B14F-4D97-AF65-F5344CB8AC3E}">
        <p14:creationId xmlns:p14="http://schemas.microsoft.com/office/powerpoint/2010/main" val="28776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1+#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ppt_x"/>
                                          </p:val>
                                        </p:tav>
                                        <p:tav tm="100000">
                                          <p:val>
                                            <p:strVal val="#ppt_x"/>
                                          </p:val>
                                        </p:tav>
                                      </p:tavLst>
                                    </p:anim>
                                    <p:anim calcmode="lin" valueType="num">
                                      <p:cBhvr additive="base">
                                        <p:cTn id="16" dur="2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250" fill="hold"/>
                                        <p:tgtEl>
                                          <p:spTgt spid="7"/>
                                        </p:tgtEl>
                                        <p:attrNameLst>
                                          <p:attrName>ppt_x</p:attrName>
                                        </p:attrNameLst>
                                      </p:cBhvr>
                                      <p:tavLst>
                                        <p:tav tm="0">
                                          <p:val>
                                            <p:strVal val="#ppt_x"/>
                                          </p:val>
                                        </p:tav>
                                        <p:tav tm="100000">
                                          <p:val>
                                            <p:strVal val="#ppt_x"/>
                                          </p:val>
                                        </p:tav>
                                      </p:tavLst>
                                    </p:anim>
                                    <p:anim calcmode="lin" valueType="num">
                                      <p:cBhvr additive="base">
                                        <p:cTn id="20" dur="2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82883"/>
            <a:ext cx="10515600" cy="566669"/>
          </a:xfrm>
        </p:spPr>
        <p:txBody>
          <a:bodyPr>
            <a:normAutofit fontScale="90000"/>
          </a:bodyPr>
          <a:lstStyle/>
          <a:p>
            <a:pPr algn="ctr"/>
            <a:r>
              <a:rPr lang="he-IL" dirty="0" smtClean="0">
                <a:cs typeface="+mn-cs"/>
              </a:rPr>
              <a:t>ההתקדמות של תומר פרנקל לעומת </a:t>
            </a:r>
            <a:r>
              <a:rPr lang="he-IL" dirty="0" err="1" smtClean="0">
                <a:cs typeface="+mn-cs"/>
              </a:rPr>
              <a:t>כריסטוף</a:t>
            </a:r>
            <a:r>
              <a:rPr lang="he-IL" dirty="0" smtClean="0">
                <a:cs typeface="+mn-cs"/>
              </a:rPr>
              <a:t> </a:t>
            </a:r>
            <a:r>
              <a:rPr lang="he-IL" dirty="0" err="1" smtClean="0">
                <a:cs typeface="+mn-cs"/>
              </a:rPr>
              <a:t>מילאק</a:t>
            </a:r>
            <a:endParaRPr lang="he-IL" dirty="0">
              <a:cs typeface="+mn-cs"/>
            </a:endParaRPr>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815921"/>
            <a:ext cx="6564013" cy="3296993"/>
          </a:xfrm>
        </p:spPr>
      </p:pic>
      <p:graphicFrame>
        <p:nvGraphicFramePr>
          <p:cNvPr id="6" name="טבלה 5"/>
          <p:cNvGraphicFramePr>
            <a:graphicFrameLocks noGrp="1"/>
          </p:cNvGraphicFramePr>
          <p:nvPr>
            <p:extLst>
              <p:ext uri="{D42A27DB-BD31-4B8C-83A1-F6EECF244321}">
                <p14:modId xmlns:p14="http://schemas.microsoft.com/office/powerpoint/2010/main" val="3291892347"/>
              </p:ext>
            </p:extLst>
          </p:nvPr>
        </p:nvGraphicFramePr>
        <p:xfrm>
          <a:off x="6748528" y="1983346"/>
          <a:ext cx="5443472" cy="3129567"/>
        </p:xfrm>
        <a:graphic>
          <a:graphicData uri="http://schemas.openxmlformats.org/drawingml/2006/table">
            <a:tbl>
              <a:tblPr rtl="1"/>
              <a:tblGrid>
                <a:gridCol w="1360868">
                  <a:extLst>
                    <a:ext uri="{9D8B030D-6E8A-4147-A177-3AD203B41FA5}">
                      <a16:colId xmlns:a16="http://schemas.microsoft.com/office/drawing/2014/main" val="1360242470"/>
                    </a:ext>
                  </a:extLst>
                </a:gridCol>
                <a:gridCol w="1360868">
                  <a:extLst>
                    <a:ext uri="{9D8B030D-6E8A-4147-A177-3AD203B41FA5}">
                      <a16:colId xmlns:a16="http://schemas.microsoft.com/office/drawing/2014/main" val="3562787161"/>
                    </a:ext>
                  </a:extLst>
                </a:gridCol>
                <a:gridCol w="1360868">
                  <a:extLst>
                    <a:ext uri="{9D8B030D-6E8A-4147-A177-3AD203B41FA5}">
                      <a16:colId xmlns:a16="http://schemas.microsoft.com/office/drawing/2014/main" val="2613918904"/>
                    </a:ext>
                  </a:extLst>
                </a:gridCol>
                <a:gridCol w="1360868">
                  <a:extLst>
                    <a:ext uri="{9D8B030D-6E8A-4147-A177-3AD203B41FA5}">
                      <a16:colId xmlns:a16="http://schemas.microsoft.com/office/drawing/2014/main" val="4187605485"/>
                    </a:ext>
                  </a:extLst>
                </a:gridCol>
              </a:tblGrid>
              <a:tr h="447081">
                <a:tc gridSpan="4">
                  <a:txBody>
                    <a:bodyPr/>
                    <a:lstStyle/>
                    <a:p>
                      <a:pPr algn="ctr" rtl="1" fontAlgn="b"/>
                      <a:r>
                        <a:rPr lang="he-IL" sz="1600" b="1" i="0" u="none" strike="noStrike" dirty="0" smtClean="0">
                          <a:solidFill>
                            <a:srgbClr val="000000"/>
                          </a:solidFill>
                          <a:effectLst/>
                          <a:latin typeface="Arial" panose="020B0604020202020204" pitchFamily="34" charset="0"/>
                        </a:rPr>
                        <a:t>ההתקדמות בתוצאות של תומר</a:t>
                      </a:r>
                      <a:r>
                        <a:rPr lang="he-IL" sz="1600" b="1" i="0" u="none" strike="noStrike" baseline="0" dirty="0" smtClean="0">
                          <a:solidFill>
                            <a:srgbClr val="000000"/>
                          </a:solidFill>
                          <a:effectLst/>
                          <a:latin typeface="Arial" panose="020B0604020202020204" pitchFamily="34" charset="0"/>
                        </a:rPr>
                        <a:t> </a:t>
                      </a:r>
                      <a:r>
                        <a:rPr lang="he-IL" sz="1600" b="1" i="0" u="none" strike="noStrike" dirty="0" smtClean="0">
                          <a:solidFill>
                            <a:srgbClr val="000000"/>
                          </a:solidFill>
                          <a:effectLst/>
                          <a:latin typeface="Arial" panose="020B0604020202020204" pitchFamily="34" charset="0"/>
                        </a:rPr>
                        <a:t>פרנקל </a:t>
                      </a:r>
                      <a:r>
                        <a:rPr lang="he-IL" sz="1600" b="1" i="0" u="none" strike="noStrike" dirty="0">
                          <a:solidFill>
                            <a:srgbClr val="000000"/>
                          </a:solidFill>
                          <a:effectLst/>
                          <a:latin typeface="Arial" panose="020B0604020202020204" pitchFamily="34" charset="0"/>
                        </a:rPr>
                        <a:t>2013-2017</a:t>
                      </a:r>
                    </a:p>
                  </a:txBody>
                  <a:tcPr marL="9525" marR="9525" marT="9525" marB="0" anchor="b">
                    <a:lnL>
                      <a:noFill/>
                    </a:lnL>
                    <a:lnT>
                      <a:noFill/>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246985222"/>
                  </a:ext>
                </a:extLst>
              </a:tr>
              <a:tr h="447081">
                <a:tc>
                  <a:txBody>
                    <a:bodyPr/>
                    <a:lstStyle/>
                    <a:p>
                      <a:pPr algn="ctr" rtl="1" fontAlgn="b"/>
                      <a:r>
                        <a:rPr lang="he-IL" sz="1600" b="1" i="0" u="none" strike="noStrike" dirty="0" smtClean="0">
                          <a:solidFill>
                            <a:srgbClr val="000000"/>
                          </a:solidFill>
                          <a:effectLst/>
                          <a:latin typeface="Arial" panose="020B0604020202020204" pitchFamily="34" charset="0"/>
                        </a:rPr>
                        <a:t> 200 פרפר</a:t>
                      </a:r>
                      <a:endParaRPr lang="he-IL" sz="1600" b="1"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600" b="1" i="0" u="none" strike="noStrike" dirty="0" smtClean="0">
                          <a:solidFill>
                            <a:srgbClr val="000000"/>
                          </a:solidFill>
                          <a:effectLst/>
                          <a:latin typeface="Arial" panose="020B0604020202020204" pitchFamily="34" charset="0"/>
                        </a:rPr>
                        <a:t>100 פרפר</a:t>
                      </a:r>
                      <a:endParaRPr lang="he-IL" sz="1600" b="1"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600" b="1" i="0" u="none" strike="noStrike">
                          <a:solidFill>
                            <a:srgbClr val="000000"/>
                          </a:solidFill>
                          <a:effectLst/>
                          <a:latin typeface="Arial" panose="020B0604020202020204" pitchFamily="34" charset="0"/>
                        </a:rPr>
                        <a:t>גיל</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he-IL" sz="1600" b="1" i="0" u="none" strike="noStrike">
                          <a:solidFill>
                            <a:srgbClr val="000000"/>
                          </a:solidFill>
                          <a:effectLst/>
                          <a:latin typeface="Arial" panose="020B0604020202020204" pitchFamily="34" charset="0"/>
                        </a:rPr>
                        <a:t>שנה</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062466"/>
                  </a:ext>
                </a:extLst>
              </a:tr>
              <a:tr h="447081">
                <a:tc>
                  <a:txBody>
                    <a:bodyPr/>
                    <a:lstStyle/>
                    <a:p>
                      <a:pPr algn="ctr" rtl="0" fontAlgn="b"/>
                      <a:r>
                        <a:rPr lang="he-IL" sz="1600" b="1" i="0" u="none" strike="noStrike">
                          <a:solidFill>
                            <a:srgbClr val="000000"/>
                          </a:solidFill>
                          <a:effectLst/>
                          <a:latin typeface="Arial" panose="020B0604020202020204" pitchFamily="34" charset="0"/>
                        </a:rPr>
                        <a:t>  02:23.45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dirty="0">
                          <a:solidFill>
                            <a:srgbClr val="FF0000"/>
                          </a:solidFill>
                          <a:effectLst/>
                          <a:latin typeface="Arial" panose="020B0604020202020204" pitchFamily="34" charset="0"/>
                        </a:rPr>
                        <a:t>   01:02.32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988420"/>
                  </a:ext>
                </a:extLst>
              </a:tr>
              <a:tr h="447081">
                <a:tc>
                  <a:txBody>
                    <a:bodyPr/>
                    <a:lstStyle/>
                    <a:p>
                      <a:pPr algn="ctr" rtl="0" fontAlgn="b"/>
                      <a:r>
                        <a:rPr lang="he-IL" sz="1600" b="1" i="0" u="none" strike="noStrike">
                          <a:solidFill>
                            <a:srgbClr val="000000"/>
                          </a:solidFill>
                          <a:effectLst/>
                          <a:latin typeface="Arial" panose="020B0604020202020204" pitchFamily="34" charset="0"/>
                        </a:rPr>
                        <a:t>  02:14.50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dirty="0">
                          <a:solidFill>
                            <a:srgbClr val="FF0000"/>
                          </a:solidFill>
                          <a:effectLst/>
                          <a:latin typeface="Arial" panose="020B0604020202020204" pitchFamily="34" charset="0"/>
                        </a:rPr>
                        <a:t>   00:58.13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900409"/>
                  </a:ext>
                </a:extLst>
              </a:tr>
              <a:tr h="447081">
                <a:tc>
                  <a:txBody>
                    <a:bodyPr/>
                    <a:lstStyle/>
                    <a:p>
                      <a:pPr algn="ctr" rtl="0" fontAlgn="b"/>
                      <a:r>
                        <a:rPr lang="he-IL" sz="1600" b="1" i="0" u="none" strike="noStrike">
                          <a:solidFill>
                            <a:srgbClr val="000000"/>
                          </a:solidFill>
                          <a:effectLst/>
                          <a:latin typeface="Arial" panose="020B0604020202020204" pitchFamily="34" charset="0"/>
                        </a:rPr>
                        <a:t> 02:12.55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dirty="0">
                          <a:solidFill>
                            <a:srgbClr val="FF0000"/>
                          </a:solidFill>
                          <a:effectLst/>
                          <a:latin typeface="Arial" panose="020B0604020202020204" pitchFamily="34" charset="0"/>
                        </a:rPr>
                        <a:t>   00:54.26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831031"/>
                  </a:ext>
                </a:extLst>
              </a:tr>
              <a:tr h="447081">
                <a:tc>
                  <a:txBody>
                    <a:bodyPr/>
                    <a:lstStyle/>
                    <a:p>
                      <a:pPr algn="ctr" rtl="0" fontAlgn="b"/>
                      <a:r>
                        <a:rPr lang="he-IL" sz="1600" b="1" i="0" u="none" strike="noStrike">
                          <a:solidFill>
                            <a:srgbClr val="000000"/>
                          </a:solidFill>
                          <a:effectLst/>
                          <a:latin typeface="Arial" panose="020B0604020202020204" pitchFamily="34" charset="0"/>
                        </a:rPr>
                        <a:t>  02:03.29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   00:53.76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091637"/>
                  </a:ext>
                </a:extLst>
              </a:tr>
              <a:tr h="447081">
                <a:tc>
                  <a:txBody>
                    <a:bodyPr/>
                    <a:lstStyle/>
                    <a:p>
                      <a:pPr algn="ctr" rtl="0" fontAlgn="b"/>
                      <a:r>
                        <a:rPr lang="he-IL" sz="1600" b="1" i="0" u="none" strike="noStrike">
                          <a:solidFill>
                            <a:srgbClr val="000000"/>
                          </a:solidFill>
                          <a:effectLst/>
                          <a:latin typeface="Arial" panose="020B0604020202020204" pitchFamily="34" charset="0"/>
                        </a:rPr>
                        <a:t> 02:03.59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   00:52.99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a:solidFill>
                            <a:srgbClr val="000000"/>
                          </a:solidFill>
                          <a:effectLst/>
                          <a:latin typeface="Arial" panose="020B060402020202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he-IL" sz="1600" b="1" i="0" u="none" strike="noStrike" dirty="0">
                          <a:solidFill>
                            <a:srgbClr val="000000"/>
                          </a:solidFill>
                          <a:effectLst/>
                          <a:latin typeface="Arial" panose="020B060402020202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63700"/>
                  </a:ext>
                </a:extLst>
              </a:tr>
            </a:tbl>
          </a:graphicData>
        </a:graphic>
      </p:graphicFrame>
    </p:spTree>
    <p:extLst>
      <p:ext uri="{BB962C8B-B14F-4D97-AF65-F5344CB8AC3E}">
        <p14:creationId xmlns:p14="http://schemas.microsoft.com/office/powerpoint/2010/main" val="2347716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66669"/>
          </a:xfrm>
        </p:spPr>
        <p:txBody>
          <a:bodyPr>
            <a:normAutofit fontScale="90000"/>
          </a:bodyPr>
          <a:lstStyle/>
          <a:p>
            <a:pPr algn="ctr"/>
            <a:r>
              <a:rPr lang="he-IL" dirty="0" err="1" smtClean="0">
                <a:cs typeface="+mn-cs"/>
              </a:rPr>
              <a:t>כריסטוף</a:t>
            </a:r>
            <a:r>
              <a:rPr lang="he-IL" dirty="0" smtClean="0">
                <a:cs typeface="+mn-cs"/>
              </a:rPr>
              <a:t> </a:t>
            </a:r>
            <a:r>
              <a:rPr lang="he-IL" dirty="0" err="1" smtClean="0">
                <a:cs typeface="+mn-cs"/>
              </a:rPr>
              <a:t>מילאק</a:t>
            </a:r>
            <a:r>
              <a:rPr lang="he-IL" dirty="0" smtClean="0">
                <a:cs typeface="+mn-cs"/>
              </a:rPr>
              <a:t> </a:t>
            </a:r>
            <a:r>
              <a:rPr lang="he-IL" sz="2200" dirty="0" smtClean="0"/>
              <a:t>(1.20-3.00-6.30)</a:t>
            </a:r>
            <a:endParaRPr lang="he-IL" sz="2200" dirty="0"/>
          </a:p>
        </p:txBody>
      </p:sp>
      <p:pic>
        <p:nvPicPr>
          <p:cNvPr id="5" name="גברים 100 פרפר">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637138" y="566670"/>
            <a:ext cx="10917724" cy="6141080"/>
          </a:xfrm>
        </p:spPr>
      </p:pic>
    </p:spTree>
    <p:extLst>
      <p:ext uri="{BB962C8B-B14F-4D97-AF65-F5344CB8AC3E}">
        <p14:creationId xmlns:p14="http://schemas.microsoft.com/office/powerpoint/2010/main" val="2087550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15154"/>
          </a:xfrm>
        </p:spPr>
        <p:txBody>
          <a:bodyPr>
            <a:normAutofit fontScale="90000"/>
          </a:bodyPr>
          <a:lstStyle/>
          <a:p>
            <a:pPr algn="ctr"/>
            <a:r>
              <a:rPr lang="he-IL" dirty="0" smtClean="0">
                <a:cs typeface="+mn-cs"/>
              </a:rPr>
              <a:t>תומר פרנקל</a:t>
            </a:r>
            <a:endParaRPr lang="he-IL" dirty="0">
              <a:cs typeface="+mn-cs"/>
            </a:endParaRPr>
          </a:p>
        </p:txBody>
      </p:sp>
      <p:pic>
        <p:nvPicPr>
          <p:cNvPr id="7" name="מציין מיקום תוכן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117202" y="933170"/>
            <a:ext cx="4300803" cy="2871989"/>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654" y="4051881"/>
            <a:ext cx="4306496" cy="2086377"/>
          </a:xfrm>
          <a:prstGeom prst="rect">
            <a:avLst/>
          </a:prstGeom>
        </p:spPr>
      </p:pic>
      <p:pic>
        <p:nvPicPr>
          <p:cNvPr id="9" name="תמונה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517" y="515155"/>
            <a:ext cx="4470657" cy="2975019"/>
          </a:xfrm>
          <a:prstGeom prst="rect">
            <a:avLst/>
          </a:prstGeom>
        </p:spPr>
      </p:pic>
      <p:pic>
        <p:nvPicPr>
          <p:cNvPr id="12" name="תמונה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3311" y="3648993"/>
            <a:ext cx="4104682" cy="3074549"/>
          </a:xfrm>
          <a:prstGeom prst="rect">
            <a:avLst/>
          </a:prstGeom>
        </p:spPr>
      </p:pic>
    </p:spTree>
    <p:extLst>
      <p:ext uri="{BB962C8B-B14F-4D97-AF65-F5344CB8AC3E}">
        <p14:creationId xmlns:p14="http://schemas.microsoft.com/office/powerpoint/2010/main" val="84765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1+#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ppt_x"/>
                                          </p:val>
                                        </p:tav>
                                        <p:tav tm="100000">
                                          <p:val>
                                            <p:strVal val="#ppt_x"/>
                                          </p:val>
                                        </p:tav>
                                      </p:tavLst>
                                    </p:anim>
                                    <p:anim calcmode="lin" valueType="num">
                                      <p:cBhvr additive="base">
                                        <p:cTn id="16" dur="2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642937"/>
          </a:xfrm>
        </p:spPr>
        <p:txBody>
          <a:bodyPr>
            <a:normAutofit fontScale="90000"/>
          </a:bodyPr>
          <a:lstStyle/>
          <a:p>
            <a:pPr algn="ctr"/>
            <a:r>
              <a:rPr lang="en-US" dirty="0"/>
              <a:t>Nicholas David </a:t>
            </a:r>
            <a:r>
              <a:rPr lang="en-US" dirty="0" smtClean="0"/>
              <a:t>Skelton…?</a:t>
            </a:r>
            <a:endParaRPr lang="he-IL" dirty="0"/>
          </a:p>
        </p:txBody>
      </p:sp>
      <p:sp>
        <p:nvSpPr>
          <p:cNvPr id="3" name="מציין מיקום תוכן 2"/>
          <p:cNvSpPr>
            <a:spLocks noGrp="1"/>
          </p:cNvSpPr>
          <p:nvPr>
            <p:ph idx="1"/>
          </p:nvPr>
        </p:nvSpPr>
        <p:spPr>
          <a:xfrm>
            <a:off x="838200" y="528638"/>
            <a:ext cx="10515600" cy="6157912"/>
          </a:xfrm>
        </p:spPr>
        <p:txBody>
          <a:bodyPr>
            <a:normAutofit/>
          </a:bodyPr>
          <a:lstStyle/>
          <a:p>
            <a:pPr algn="l"/>
            <a:r>
              <a:rPr lang="en-US" dirty="0"/>
              <a:t>Nicholas David Skelton, CBE (born 30 December 1957, </a:t>
            </a:r>
            <a:r>
              <a:rPr lang="en-US" dirty="0" err="1"/>
              <a:t>Bedworth</a:t>
            </a:r>
            <a:r>
              <a:rPr lang="en-US" dirty="0"/>
              <a:t>, Warwickshire) is a former British equestrian who competed in show jumping. He retired at the age of 59 years old, on 5 April 2017. He began riding at age 18 months and in 1975 took two team silvers and an individual gold at the Junior European Championships. He has competed numerous times at the European Show Jumping Championships, winning three golds, three silvers and three bronzes both individually and with the British team over a 26-year time period. In 1980 he competed in the Alternative Olympics where he helped the British team to a silver medal. He currently holds the British Show Jumping High Jump record, which he set in 1978.</a:t>
            </a:r>
          </a:p>
          <a:p>
            <a:pPr algn="l"/>
            <a:r>
              <a:rPr lang="en-US" dirty="0" smtClean="0"/>
              <a:t>In </a:t>
            </a:r>
            <a:r>
              <a:rPr lang="en-US" dirty="0"/>
              <a:t>2012, at the age of 54, Skelton won the Olympic gold medal as part of the winning Great Britain team. In 2016, at the age of 58, Skelton won the Individual Olympic gold medal at his seventh Olympic Games.</a:t>
            </a:r>
          </a:p>
          <a:p>
            <a:endParaRPr lang="he-IL" dirty="0"/>
          </a:p>
        </p:txBody>
      </p:sp>
    </p:spTree>
    <p:extLst>
      <p:ext uri="{BB962C8B-B14F-4D97-AF65-F5344CB8AC3E}">
        <p14:creationId xmlns:p14="http://schemas.microsoft.com/office/powerpoint/2010/main" val="18639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700087"/>
          </a:xfrm>
        </p:spPr>
        <p:txBody>
          <a:bodyPr/>
          <a:lstStyle/>
          <a:p>
            <a:pPr algn="ctr"/>
            <a:r>
              <a:rPr lang="en-US" dirty="0"/>
              <a:t>Nicholas David Skelton</a:t>
            </a:r>
            <a:endParaRPr lang="he-IL" dirty="0"/>
          </a:p>
        </p:txBody>
      </p:sp>
      <p:pic>
        <p:nvPicPr>
          <p:cNvPr id="6" name="nick skelton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6099" y="557212"/>
            <a:ext cx="8239802" cy="6179289"/>
          </a:xfrm>
        </p:spPr>
      </p:pic>
    </p:spTree>
    <p:extLst>
      <p:ext uri="{BB962C8B-B14F-4D97-AF65-F5344CB8AC3E}">
        <p14:creationId xmlns:p14="http://schemas.microsoft.com/office/powerpoint/2010/main" val="3561811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412127"/>
            <a:ext cx="10515600" cy="540912"/>
          </a:xfrm>
        </p:spPr>
        <p:txBody>
          <a:bodyPr>
            <a:normAutofit fontScale="90000"/>
          </a:bodyPr>
          <a:lstStyle/>
          <a:p>
            <a:pPr algn="ctr"/>
            <a:r>
              <a:rPr lang="he-IL" dirty="0" err="1" smtClean="0">
                <a:cs typeface="+mn-cs"/>
              </a:rPr>
              <a:t>פריודיזציה</a:t>
            </a:r>
            <a:r>
              <a:rPr lang="he-IL" dirty="0" smtClean="0">
                <a:cs typeface="+mn-cs"/>
              </a:rPr>
              <a:t> (תקופתיות)</a:t>
            </a:r>
            <a:endParaRPr lang="he-IL" dirty="0">
              <a:cs typeface="+mn-cs"/>
            </a:endParaRPr>
          </a:p>
        </p:txBody>
      </p:sp>
      <p:sp>
        <p:nvSpPr>
          <p:cNvPr id="3" name="מציין מיקום תוכן 2"/>
          <p:cNvSpPr>
            <a:spLocks noGrp="1"/>
          </p:cNvSpPr>
          <p:nvPr>
            <p:ph idx="1"/>
          </p:nvPr>
        </p:nvSpPr>
        <p:spPr>
          <a:xfrm>
            <a:off x="838200" y="1352280"/>
            <a:ext cx="10515600" cy="1326525"/>
          </a:xfrm>
        </p:spPr>
        <p:txBody>
          <a:bodyPr anchor="ctr"/>
          <a:lstStyle/>
          <a:p>
            <a:r>
              <a:rPr lang="he-IL" dirty="0" smtClean="0"/>
              <a:t>מתי התקופה הראשונה בספורט מתחילה?</a:t>
            </a:r>
            <a:endParaRPr lang="he-IL" dirty="0"/>
          </a:p>
        </p:txBody>
      </p:sp>
    </p:spTree>
    <p:extLst>
      <p:ext uri="{BB962C8B-B14F-4D97-AF65-F5344CB8AC3E}">
        <p14:creationId xmlns:p14="http://schemas.microsoft.com/office/powerpoint/2010/main" val="34251107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92427"/>
          </a:xfrm>
        </p:spPr>
        <p:txBody>
          <a:bodyPr>
            <a:normAutofit fontScale="90000"/>
          </a:bodyPr>
          <a:lstStyle/>
          <a:p>
            <a:pPr algn="ctr"/>
            <a:r>
              <a:rPr lang="he-IL" dirty="0" smtClean="0">
                <a:cs typeface="+mn-cs"/>
              </a:rPr>
              <a:t>החלקה אמנותית על הקרח</a:t>
            </a:r>
            <a:endParaRPr lang="he-IL" dirty="0">
              <a:cs typeface="+mn-cs"/>
            </a:endParaRPr>
          </a:p>
        </p:txBody>
      </p:sp>
      <p:pic>
        <p:nvPicPr>
          <p:cNvPr id="4" name="החלקה על הקרח">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92428" y="521628"/>
            <a:ext cx="11087340" cy="6236487"/>
          </a:xfrm>
        </p:spPr>
      </p:pic>
    </p:spTree>
    <p:extLst>
      <p:ext uri="{BB962C8B-B14F-4D97-AF65-F5344CB8AC3E}">
        <p14:creationId xmlns:p14="http://schemas.microsoft.com/office/powerpoint/2010/main" val="413434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79548"/>
          </a:xfrm>
        </p:spPr>
        <p:txBody>
          <a:bodyPr>
            <a:normAutofit/>
          </a:bodyPr>
          <a:lstStyle/>
          <a:p>
            <a:pPr algn="ctr"/>
            <a:r>
              <a:rPr lang="en-US" sz="3200" dirty="0"/>
              <a:t>Figure skating at the 2014 Winter Olympics – Ladies' singles</a:t>
            </a:r>
            <a:endParaRPr lang="he-IL" sz="3200" dirty="0"/>
          </a:p>
        </p:txBody>
      </p:sp>
      <p:graphicFrame>
        <p:nvGraphicFramePr>
          <p:cNvPr id="4" name="אובייקט 3"/>
          <p:cNvGraphicFramePr>
            <a:graphicFrameLocks noChangeAspect="1"/>
          </p:cNvGraphicFramePr>
          <p:nvPr>
            <p:extLst>
              <p:ext uri="{D42A27DB-BD31-4B8C-83A1-F6EECF244321}">
                <p14:modId xmlns:p14="http://schemas.microsoft.com/office/powerpoint/2010/main" val="2598412205"/>
              </p:ext>
            </p:extLst>
          </p:nvPr>
        </p:nvGraphicFramePr>
        <p:xfrm>
          <a:off x="42956" y="579549"/>
          <a:ext cx="11973733" cy="2228045"/>
        </p:xfrm>
        <a:graphic>
          <a:graphicData uri="http://schemas.openxmlformats.org/presentationml/2006/ole">
            <mc:AlternateContent xmlns:mc="http://schemas.openxmlformats.org/markup-compatibility/2006">
              <mc:Choice xmlns:v="urn:schemas-microsoft-com:vml" Requires="v">
                <p:oleObj spid="_x0000_s5221" name="גליון עבודה" r:id="rId3" imgW="6781684" imgH="1152618" progId="Excel.Sheet.12">
                  <p:embed/>
                </p:oleObj>
              </mc:Choice>
              <mc:Fallback>
                <p:oleObj name="גליון עבודה" r:id="rId3" imgW="6781684" imgH="1152618" progId="Excel.Sheet.12">
                  <p:embed/>
                  <p:pic>
                    <p:nvPicPr>
                      <p:cNvPr id="0" name=""/>
                      <p:cNvPicPr/>
                      <p:nvPr/>
                    </p:nvPicPr>
                    <p:blipFill>
                      <a:blip r:embed="rId4"/>
                      <a:stretch>
                        <a:fillRect/>
                      </a:stretch>
                    </p:blipFill>
                    <p:spPr>
                      <a:xfrm>
                        <a:off x="42956" y="579549"/>
                        <a:ext cx="11973733" cy="2228045"/>
                      </a:xfrm>
                      <a:prstGeom prst="rect">
                        <a:avLst/>
                      </a:prstGeom>
                    </p:spPr>
                  </p:pic>
                </p:oleObj>
              </mc:Fallback>
            </mc:AlternateContent>
          </a:graphicData>
        </a:graphic>
      </p:graphicFrame>
      <p:pic>
        <p:nvPicPr>
          <p:cNvPr id="5122" name="Picture 2" descr="תוצאת תמונה עבור ‪Figure skating at the 2014 Winter Olympics – Ladies' single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023254" y="2807594"/>
            <a:ext cx="6013136" cy="391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0741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err="1">
                <a:cs typeface="+mn-cs"/>
              </a:rPr>
              <a:t>יבגניה</a:t>
            </a:r>
            <a:r>
              <a:rPr lang="he-IL" dirty="0">
                <a:cs typeface="+mn-cs"/>
              </a:rPr>
              <a:t> </a:t>
            </a:r>
            <a:r>
              <a:rPr lang="he-IL" dirty="0" err="1">
                <a:cs typeface="+mn-cs"/>
              </a:rPr>
              <a:t>מדבדבה</a:t>
            </a:r>
            <a:endParaRPr lang="he-IL" dirty="0">
              <a:cs typeface="+mn-cs"/>
            </a:endParaRPr>
          </a:p>
        </p:txBody>
      </p:sp>
      <p:sp>
        <p:nvSpPr>
          <p:cNvPr id="3" name="מציין מיקום תוכן 2"/>
          <p:cNvSpPr>
            <a:spLocks noGrp="1"/>
          </p:cNvSpPr>
          <p:nvPr>
            <p:ph idx="1"/>
          </p:nvPr>
        </p:nvSpPr>
        <p:spPr>
          <a:xfrm>
            <a:off x="838200" y="1616617"/>
            <a:ext cx="10515600" cy="4351338"/>
          </a:xfrm>
        </p:spPr>
        <p:txBody>
          <a:bodyPr anchor="ctr">
            <a:normAutofit fontScale="92500"/>
          </a:bodyPr>
          <a:lstStyle/>
          <a:p>
            <a:pPr>
              <a:lnSpc>
                <a:spcPct val="150000"/>
              </a:lnSpc>
            </a:pPr>
            <a:r>
              <a:rPr lang="he-IL" dirty="0" err="1"/>
              <a:t>יבגניה</a:t>
            </a:r>
            <a:r>
              <a:rPr lang="he-IL" dirty="0"/>
              <a:t> </a:t>
            </a:r>
            <a:r>
              <a:rPr lang="he-IL" dirty="0" err="1"/>
              <a:t>ארמנובה</a:t>
            </a:r>
            <a:r>
              <a:rPr lang="he-IL" dirty="0"/>
              <a:t> </a:t>
            </a:r>
            <a:r>
              <a:rPr lang="he-IL" dirty="0" err="1"/>
              <a:t>מדבדבה</a:t>
            </a:r>
            <a:r>
              <a:rPr lang="he-IL" dirty="0"/>
              <a:t> </a:t>
            </a:r>
            <a:r>
              <a:rPr lang="he-IL" dirty="0" smtClean="0"/>
              <a:t> - </a:t>
            </a:r>
            <a:r>
              <a:rPr lang="az-Cyrl-AZ" dirty="0" smtClean="0"/>
              <a:t>‏</a:t>
            </a:r>
            <a:r>
              <a:rPr lang="he-IL" dirty="0"/>
              <a:t>נולדה ב-19 בנובמבר 1999) היא מחליקה אמנותית רוסייה. פעמיים ברציפות אלופת העולם (2016 ו-2017), פעמיים ברציפות אלופת אירופה (2016 ו-2017) ופעמיים ברציפות אלופת רוסיה (2016 ו-2017</a:t>
            </a:r>
            <a:r>
              <a:rPr lang="he-IL" dirty="0" smtClean="0"/>
              <a:t>).</a:t>
            </a:r>
            <a:endParaRPr lang="he-IL" dirty="0"/>
          </a:p>
          <a:p>
            <a:pPr>
              <a:lnSpc>
                <a:spcPct val="150000"/>
              </a:lnSpc>
            </a:pPr>
            <a:r>
              <a:rPr lang="he-IL" dirty="0" smtClean="0"/>
              <a:t>אלופת </a:t>
            </a:r>
            <a:r>
              <a:rPr lang="he-IL" dirty="0"/>
              <a:t>העולם לנוער בשנת 2015 והיא המחליקה על הקרח הראשונה בהיסטוריה שזכתה בתחרות </a:t>
            </a:r>
            <a:r>
              <a:rPr lang="he-IL" dirty="0" smtClean="0"/>
              <a:t>יחידות </a:t>
            </a:r>
            <a:r>
              <a:rPr lang="he-IL" dirty="0"/>
              <a:t>באליפות הבוגרת, שנה לאחר זכייתה באליפות </a:t>
            </a:r>
            <a:r>
              <a:rPr lang="he-IL" dirty="0" smtClean="0"/>
              <a:t>הנוער.</a:t>
            </a:r>
            <a:endParaRPr lang="he-IL" dirty="0"/>
          </a:p>
        </p:txBody>
      </p:sp>
    </p:spTree>
    <p:extLst>
      <p:ext uri="{BB962C8B-B14F-4D97-AF65-F5344CB8AC3E}">
        <p14:creationId xmlns:p14="http://schemas.microsoft.com/office/powerpoint/2010/main" val="30254951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297760"/>
            <a:ext cx="6776762" cy="392928"/>
          </a:xfrm>
        </p:spPr>
        <p:txBody>
          <a:bodyPr>
            <a:normAutofit fontScale="90000"/>
          </a:bodyPr>
          <a:lstStyle/>
          <a:p>
            <a:endParaRPr lang="he-IL" dirty="0"/>
          </a:p>
        </p:txBody>
      </p:sp>
      <p:pic>
        <p:nvPicPr>
          <p:cNvPr id="6146" name="Picture 2" descr="תוצאת תמונה עבור ‪Евгения Медведева‬‏"/>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700789" cy="38116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תוצאת תמונה עבור ‪Евгения Медведев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1" y="3901760"/>
            <a:ext cx="4239249" cy="28261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תוצאת תמונה עבור ‪Евгения Медведев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121" y="0"/>
            <a:ext cx="3295650" cy="48101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תוצאת תמונה עבור ‪Евгения Медведев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226" y="4121239"/>
            <a:ext cx="3917150" cy="260668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תוצאת תמונה עבור ‪Евгения Медведев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9226" y="0"/>
            <a:ext cx="4014229" cy="226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593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30628"/>
            <a:ext cx="10515600" cy="841599"/>
          </a:xfrm>
        </p:spPr>
        <p:txBody>
          <a:bodyPr/>
          <a:lstStyle/>
          <a:p>
            <a:pPr algn="ctr"/>
            <a:r>
              <a:rPr lang="he-IL" dirty="0">
                <a:cs typeface="+mn-cs"/>
              </a:rPr>
              <a:t>יוליה </a:t>
            </a:r>
            <a:r>
              <a:rPr lang="he-IL" dirty="0" err="1" smtClean="0">
                <a:cs typeface="+mn-cs"/>
              </a:rPr>
              <a:t>ליפניצקאיה</a:t>
            </a:r>
            <a:endParaRPr lang="he-IL" dirty="0">
              <a:cs typeface="+mn-cs"/>
            </a:endParaRPr>
          </a:p>
        </p:txBody>
      </p:sp>
      <p:sp>
        <p:nvSpPr>
          <p:cNvPr id="3" name="מציין מיקום תוכן 2"/>
          <p:cNvSpPr>
            <a:spLocks noGrp="1"/>
          </p:cNvSpPr>
          <p:nvPr>
            <p:ph idx="1"/>
          </p:nvPr>
        </p:nvSpPr>
        <p:spPr>
          <a:xfrm>
            <a:off x="838200" y="1015728"/>
            <a:ext cx="10515600" cy="5633266"/>
          </a:xfrm>
        </p:spPr>
        <p:txBody>
          <a:bodyPr anchor="ctr">
            <a:noAutofit/>
          </a:bodyPr>
          <a:lstStyle/>
          <a:p>
            <a:pPr>
              <a:lnSpc>
                <a:spcPct val="170000"/>
              </a:lnSpc>
            </a:pPr>
            <a:r>
              <a:rPr lang="he-IL" sz="2200" b="1" dirty="0" smtClean="0"/>
              <a:t>יוליה </a:t>
            </a:r>
            <a:r>
              <a:rPr lang="he-IL" sz="2200" b="1" dirty="0" err="1"/>
              <a:t>ויאצ'סלבובנה</a:t>
            </a:r>
            <a:r>
              <a:rPr lang="he-IL" sz="2200" b="1" dirty="0"/>
              <a:t> </a:t>
            </a:r>
            <a:r>
              <a:rPr lang="he-IL" sz="2200" b="1" dirty="0" err="1" smtClean="0"/>
              <a:t>ליפניצקאיה</a:t>
            </a:r>
            <a:r>
              <a:rPr lang="he-IL" sz="2200" b="1" dirty="0" smtClean="0"/>
              <a:t> </a:t>
            </a:r>
            <a:r>
              <a:rPr lang="he-IL" sz="2200" dirty="0" smtClean="0"/>
              <a:t>(נולדה </a:t>
            </a:r>
            <a:r>
              <a:rPr lang="he-IL" sz="2200" dirty="0"/>
              <a:t>ב-5 ביוני 1998) היא מחליקה </a:t>
            </a:r>
            <a:r>
              <a:rPr lang="he-IL" sz="2200" dirty="0" smtClean="0"/>
              <a:t>אמנותית על </a:t>
            </a:r>
            <a:r>
              <a:rPr lang="he-IL" sz="2200" dirty="0"/>
              <a:t>קרח </a:t>
            </a:r>
            <a:r>
              <a:rPr lang="he-IL" sz="2200" dirty="0" err="1"/>
              <a:t>יהודיה</a:t>
            </a:r>
            <a:r>
              <a:rPr lang="he-IL" sz="2200" dirty="0"/>
              <a:t>-רוסייה, אלופה </a:t>
            </a:r>
            <a:r>
              <a:rPr lang="he-IL" sz="2200" dirty="0" smtClean="0"/>
              <a:t>אולימפית לקבוצות </a:t>
            </a:r>
            <a:r>
              <a:rPr lang="he-IL" sz="2200" dirty="0"/>
              <a:t>באולימפיאדת </a:t>
            </a:r>
            <a:r>
              <a:rPr lang="he-IL" sz="2200" dirty="0" err="1"/>
              <a:t>סוצ'י</a:t>
            </a:r>
            <a:r>
              <a:rPr lang="he-IL" sz="2200" dirty="0"/>
              <a:t> (</a:t>
            </a:r>
            <a:r>
              <a:rPr lang="he-IL" sz="2200" dirty="0" smtClean="0"/>
              <a:t>2014) ואלופת אירופה ליחידות </a:t>
            </a:r>
            <a:r>
              <a:rPr lang="he-IL" sz="2200" dirty="0"/>
              <a:t>לשנת </a:t>
            </a:r>
            <a:r>
              <a:rPr lang="he-IL" sz="2200" dirty="0" smtClean="0"/>
              <a:t>2014.</a:t>
            </a:r>
            <a:endParaRPr lang="he-IL" sz="2200" dirty="0"/>
          </a:p>
          <a:p>
            <a:pPr>
              <a:lnSpc>
                <a:spcPct val="170000"/>
              </a:lnSpc>
            </a:pPr>
            <a:r>
              <a:rPr lang="he-IL" sz="2200" dirty="0" smtClean="0"/>
              <a:t>היא האלופה </a:t>
            </a:r>
            <a:r>
              <a:rPr lang="he-IL" sz="2200" dirty="0"/>
              <a:t>האולימפית </a:t>
            </a:r>
            <a:r>
              <a:rPr lang="he-IL" sz="2200" b="1" dirty="0"/>
              <a:t>הצעירה ביותר </a:t>
            </a:r>
            <a:r>
              <a:rPr lang="he-IL" sz="2200" dirty="0"/>
              <a:t>בתולדות ההחלקה על הקרח לנשים, והיא בת 15, כשהיא צעירה ששה ימים בלבד מהמתחרה הקודמת, האמריקאית טרה </a:t>
            </a:r>
            <a:r>
              <a:rPr lang="he-IL" sz="2200" dirty="0" err="1"/>
              <a:t>ליפינסקי</a:t>
            </a:r>
            <a:r>
              <a:rPr lang="he-IL" sz="2200" dirty="0"/>
              <a:t>, שזכתה במדליית זהב אולימפית בתחרות ליחידות באולימפיאדת </a:t>
            </a:r>
            <a:r>
              <a:rPr lang="he-IL" sz="2200" dirty="0" err="1" smtClean="0"/>
              <a:t>נאגאנו</a:t>
            </a:r>
            <a:r>
              <a:rPr lang="he-IL" sz="2200" dirty="0" smtClean="0"/>
              <a:t> </a:t>
            </a:r>
            <a:r>
              <a:rPr lang="he-IL" sz="2200" dirty="0"/>
              <a:t>(1998). בתחרות ליחידות היא סיימה במקום חמישי</a:t>
            </a:r>
            <a:r>
              <a:rPr lang="he-IL" sz="2200" dirty="0" smtClean="0"/>
              <a:t>.</a:t>
            </a:r>
            <a:endParaRPr lang="he-IL" sz="2200" dirty="0"/>
          </a:p>
          <a:p>
            <a:pPr>
              <a:lnSpc>
                <a:spcPct val="170000"/>
              </a:lnSpc>
            </a:pPr>
            <a:r>
              <a:rPr lang="he-IL" sz="2200" dirty="0"/>
              <a:t>בעונות שלאחר אולימפיאדה היא לא הצליחה לשחזר הישג זה ולנצח בתחרויות משמעותיות</a:t>
            </a:r>
            <a:r>
              <a:rPr lang="he-IL" sz="2200" dirty="0" smtClean="0"/>
              <a:t>.</a:t>
            </a:r>
            <a:endParaRPr lang="he-IL" sz="2200" dirty="0"/>
          </a:p>
          <a:p>
            <a:pPr>
              <a:lnSpc>
                <a:spcPct val="170000"/>
              </a:lnSpc>
            </a:pPr>
            <a:r>
              <a:rPr lang="he-IL" sz="2200" dirty="0"/>
              <a:t>היא סובלת מאנורקסיה ובאפריל 2017 הודיעה על פרישתה מהקריירה הספורטיבית.</a:t>
            </a:r>
          </a:p>
        </p:txBody>
      </p:sp>
    </p:spTree>
    <p:extLst>
      <p:ext uri="{BB962C8B-B14F-4D97-AF65-F5344CB8AC3E}">
        <p14:creationId xmlns:p14="http://schemas.microsoft.com/office/powerpoint/2010/main" val="32538221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1184855"/>
          </a:xfrm>
        </p:spPr>
        <p:txBody>
          <a:bodyPr>
            <a:normAutofit fontScale="90000"/>
          </a:bodyPr>
          <a:lstStyle/>
          <a:p>
            <a:pPr algn="ctr"/>
            <a:r>
              <a:rPr lang="he-IL" dirty="0">
                <a:cs typeface="+mn-cs"/>
              </a:rPr>
              <a:t>הישגים בתחרויות</a:t>
            </a:r>
            <a:r>
              <a:rPr lang="he-IL" dirty="0"/>
              <a:t/>
            </a:r>
            <a:br>
              <a:rPr lang="he-IL" dirty="0"/>
            </a:br>
            <a:endParaRPr lang="he-IL"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1868454547"/>
              </p:ext>
            </p:extLst>
          </p:nvPr>
        </p:nvGraphicFramePr>
        <p:xfrm>
          <a:off x="1828800" y="579547"/>
          <a:ext cx="7830354" cy="6143225"/>
        </p:xfrm>
        <a:graphic>
          <a:graphicData uri="http://schemas.openxmlformats.org/drawingml/2006/table">
            <a:tbl>
              <a:tblPr rtl="1"/>
              <a:tblGrid>
                <a:gridCol w="1305059">
                  <a:extLst>
                    <a:ext uri="{9D8B030D-6E8A-4147-A177-3AD203B41FA5}">
                      <a16:colId xmlns:a16="http://schemas.microsoft.com/office/drawing/2014/main" val="1473214751"/>
                    </a:ext>
                  </a:extLst>
                </a:gridCol>
                <a:gridCol w="1305059">
                  <a:extLst>
                    <a:ext uri="{9D8B030D-6E8A-4147-A177-3AD203B41FA5}">
                      <a16:colId xmlns:a16="http://schemas.microsoft.com/office/drawing/2014/main" val="1985883304"/>
                    </a:ext>
                  </a:extLst>
                </a:gridCol>
                <a:gridCol w="1305059">
                  <a:extLst>
                    <a:ext uri="{9D8B030D-6E8A-4147-A177-3AD203B41FA5}">
                      <a16:colId xmlns:a16="http://schemas.microsoft.com/office/drawing/2014/main" val="2662858741"/>
                    </a:ext>
                  </a:extLst>
                </a:gridCol>
                <a:gridCol w="1305059">
                  <a:extLst>
                    <a:ext uri="{9D8B030D-6E8A-4147-A177-3AD203B41FA5}">
                      <a16:colId xmlns:a16="http://schemas.microsoft.com/office/drawing/2014/main" val="4155775937"/>
                    </a:ext>
                  </a:extLst>
                </a:gridCol>
                <a:gridCol w="1305059">
                  <a:extLst>
                    <a:ext uri="{9D8B030D-6E8A-4147-A177-3AD203B41FA5}">
                      <a16:colId xmlns:a16="http://schemas.microsoft.com/office/drawing/2014/main" val="4202142225"/>
                    </a:ext>
                  </a:extLst>
                </a:gridCol>
                <a:gridCol w="1305059">
                  <a:extLst>
                    <a:ext uri="{9D8B030D-6E8A-4147-A177-3AD203B41FA5}">
                      <a16:colId xmlns:a16="http://schemas.microsoft.com/office/drawing/2014/main" val="1239927895"/>
                    </a:ext>
                  </a:extLst>
                </a:gridCol>
              </a:tblGrid>
              <a:tr h="313887">
                <a:tc>
                  <a:txBody>
                    <a:bodyPr/>
                    <a:lstStyle/>
                    <a:p>
                      <a:pPr algn="ctr" rtl="1" fontAlgn="ctr"/>
                      <a:r>
                        <a:rPr lang="he-IL" sz="1200" b="1" i="0" u="none" strike="noStrike" dirty="0">
                          <a:solidFill>
                            <a:srgbClr val="222222"/>
                          </a:solidFill>
                          <a:effectLst/>
                          <a:latin typeface="Arial" panose="020B0604020202020204" pitchFamily="34" charset="0"/>
                        </a:rPr>
                        <a:t>תחרות</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rtl="0" fontAlgn="ctr"/>
                      <a:r>
                        <a:rPr lang="he-IL" sz="1200" b="1" i="0" u="none" strike="noStrike">
                          <a:solidFill>
                            <a:srgbClr val="222222"/>
                          </a:solidFill>
                          <a:effectLst/>
                          <a:latin typeface="Arial" panose="020B0604020202020204" pitchFamily="34" charset="0"/>
                        </a:rPr>
                        <a:t>2009/10</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rtl="0" fontAlgn="ctr"/>
                      <a:r>
                        <a:rPr lang="he-IL" sz="1200" b="1" i="0" u="none" strike="noStrike">
                          <a:solidFill>
                            <a:srgbClr val="222222"/>
                          </a:solidFill>
                          <a:effectLst/>
                          <a:latin typeface="Arial" panose="020B0604020202020204" pitchFamily="34" charset="0"/>
                        </a:rPr>
                        <a:t>2010/11</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rtl="0" fontAlgn="ctr"/>
                      <a:r>
                        <a:rPr lang="he-IL" sz="1200" b="1" i="0" u="none" strike="noStrike">
                          <a:solidFill>
                            <a:srgbClr val="222222"/>
                          </a:solidFill>
                          <a:effectLst/>
                          <a:latin typeface="Arial" panose="020B0604020202020204" pitchFamily="34" charset="0"/>
                        </a:rPr>
                        <a:t>2011/12</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rtl="0" fontAlgn="ctr"/>
                      <a:r>
                        <a:rPr lang="he-IL" sz="1200" b="1" i="0" u="none" strike="noStrike">
                          <a:solidFill>
                            <a:srgbClr val="222222"/>
                          </a:solidFill>
                          <a:effectLst/>
                          <a:latin typeface="Arial" panose="020B0604020202020204" pitchFamily="34" charset="0"/>
                        </a:rPr>
                        <a:t>2012/13</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rtl="0" fontAlgn="ctr"/>
                      <a:r>
                        <a:rPr lang="he-IL" sz="1200" b="1" i="0" u="none" strike="noStrike">
                          <a:solidFill>
                            <a:srgbClr val="222222"/>
                          </a:solidFill>
                          <a:effectLst/>
                          <a:latin typeface="Arial" panose="020B0604020202020204" pitchFamily="34" charset="0"/>
                        </a:rPr>
                        <a:t>2013/14</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431729343"/>
                  </a:ext>
                </a:extLst>
              </a:tr>
              <a:tr h="582934">
                <a:tc>
                  <a:txBody>
                    <a:bodyPr/>
                    <a:lstStyle/>
                    <a:p>
                      <a:pPr algn="r" rtl="1" fontAlgn="ctr"/>
                      <a:r>
                        <a:rPr lang="he-IL" sz="1200" b="1" i="0" u="none" strike="noStrike" dirty="0">
                          <a:solidFill>
                            <a:srgbClr val="0563C1"/>
                          </a:solidFill>
                          <a:effectLst/>
                          <a:latin typeface="Arial" panose="020B0604020202020204" pitchFamily="34" charset="0"/>
                          <a:hlinkClick r:id="rId2" tooltip="אולימפיאדת החורף"/>
                        </a:rPr>
                        <a:t>אולימפיאדת החורף</a:t>
                      </a:r>
                      <a:endParaRPr lang="he-IL" sz="1200" b="1" i="0" u="none" strike="noStrike" dirty="0">
                        <a:solidFill>
                          <a:srgbClr val="0563C1"/>
                        </a:solidFill>
                        <a:effectLst/>
                        <a:latin typeface="Arial" panose="020B0604020202020204" pitchFamily="34" charset="0"/>
                      </a:endParaRP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943742656"/>
                  </a:ext>
                </a:extLst>
              </a:tr>
              <a:tr h="582934">
                <a:tc>
                  <a:txBody>
                    <a:bodyPr/>
                    <a:lstStyle/>
                    <a:p>
                      <a:pPr algn="r" rtl="1" fontAlgn="ctr"/>
                      <a:r>
                        <a:rPr lang="he-IL" sz="1200" b="1" i="0" u="none" strike="noStrike" dirty="0">
                          <a:solidFill>
                            <a:srgbClr val="0563C1"/>
                          </a:solidFill>
                          <a:effectLst/>
                          <a:latin typeface="Arial" panose="020B0604020202020204" pitchFamily="34" charset="0"/>
                          <a:hlinkClick r:id="rId3" tooltip="אליפות אירופה בהחלקה על הקרח (הדף אינו קיים)"/>
                        </a:rPr>
                        <a:t>אליפות אירופה</a:t>
                      </a:r>
                      <a:endParaRPr lang="he-IL" sz="1200" b="1" i="0" u="none" strike="noStrike" dirty="0">
                        <a:solidFill>
                          <a:srgbClr val="0563C1"/>
                        </a:solidFill>
                        <a:effectLst/>
                        <a:latin typeface="Arial" panose="020B0604020202020204" pitchFamily="34" charset="0"/>
                      </a:endParaRP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a:solidFill>
                            <a:srgbClr val="222222"/>
                          </a:solidFill>
                          <a:effectLst/>
                          <a:latin typeface="Arial" panose="020B0604020202020204" pitchFamily="34" charset="0"/>
                        </a:rPr>
                        <a:t>1</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FD700"/>
                    </a:solidFill>
                  </a:tcPr>
                </a:tc>
                <a:extLst>
                  <a:ext uri="{0D108BD9-81ED-4DB2-BD59-A6C34878D82A}">
                    <a16:rowId xmlns:a16="http://schemas.microsoft.com/office/drawing/2014/main" val="4008216957"/>
                  </a:ext>
                </a:extLst>
              </a:tr>
              <a:tr h="582934">
                <a:tc>
                  <a:txBody>
                    <a:bodyPr/>
                    <a:lstStyle/>
                    <a:p>
                      <a:pPr algn="r" rtl="1" fontAlgn="ctr"/>
                      <a:r>
                        <a:rPr lang="he-IL" sz="1200" b="1" i="0" u="none" strike="noStrike" dirty="0">
                          <a:solidFill>
                            <a:srgbClr val="222222"/>
                          </a:solidFill>
                          <a:effectLst/>
                          <a:latin typeface="Arial" panose="020B0604020202020204" pitchFamily="34" charset="0"/>
                        </a:rPr>
                        <a:t>גמר גראנד פרי</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en-US" sz="1200" b="1" i="0" u="none" strike="noStrike">
                          <a:solidFill>
                            <a:srgbClr val="222222"/>
                          </a:solidFill>
                          <a:effectLst/>
                          <a:latin typeface="Arial" panose="020B0604020202020204" pitchFamily="34" charset="0"/>
                        </a:rPr>
                        <a:t>WD</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a:solidFill>
                            <a:srgbClr val="222222"/>
                          </a:solidFill>
                          <a:effectLst/>
                          <a:latin typeface="Arial" panose="020B0604020202020204" pitchFamily="34" charset="0"/>
                        </a:rPr>
                        <a:t>2</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C0C0C0"/>
                    </a:solidFill>
                  </a:tcPr>
                </a:tc>
                <a:extLst>
                  <a:ext uri="{0D108BD9-81ED-4DB2-BD59-A6C34878D82A}">
                    <a16:rowId xmlns:a16="http://schemas.microsoft.com/office/drawing/2014/main" val="2966298814"/>
                  </a:ext>
                </a:extLst>
              </a:tr>
              <a:tr h="582934">
                <a:tc>
                  <a:txBody>
                    <a:bodyPr/>
                    <a:lstStyle/>
                    <a:p>
                      <a:pPr algn="r" rtl="1" fontAlgn="ctr"/>
                      <a:r>
                        <a:rPr lang="he-IL" sz="1200" b="1" i="0" u="none" strike="noStrike" dirty="0">
                          <a:solidFill>
                            <a:srgbClr val="222222"/>
                          </a:solidFill>
                          <a:effectLst/>
                          <a:latin typeface="Arial" panose="020B0604020202020204" pitchFamily="34" charset="0"/>
                        </a:rPr>
                        <a:t>אליפות רוסיה</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a:solidFill>
                            <a:srgbClr val="222222"/>
                          </a:solidFill>
                          <a:effectLst/>
                          <a:latin typeface="Arial" panose="020B0604020202020204" pitchFamily="34" charset="0"/>
                        </a:rPr>
                        <a:t>4</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a:solidFill>
                            <a:srgbClr val="222222"/>
                          </a:solidFill>
                          <a:effectLst/>
                          <a:latin typeface="Arial" panose="020B0604020202020204" pitchFamily="34" charset="0"/>
                        </a:rPr>
                        <a:t>2</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C0C0C0"/>
                    </a:solidFill>
                  </a:tcPr>
                </a:tc>
                <a:tc>
                  <a:txBody>
                    <a:bodyPr/>
                    <a:lstStyle/>
                    <a:p>
                      <a:pPr algn="ctr" rtl="0" fontAlgn="ctr"/>
                      <a:r>
                        <a:rPr lang="en-US" sz="1200" b="1" i="0" u="none" strike="noStrike">
                          <a:solidFill>
                            <a:srgbClr val="222222"/>
                          </a:solidFill>
                          <a:effectLst/>
                          <a:latin typeface="Arial" panose="020B0604020202020204" pitchFamily="34" charset="0"/>
                        </a:rPr>
                        <a:t>WD</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a:solidFill>
                            <a:srgbClr val="222222"/>
                          </a:solidFill>
                          <a:effectLst/>
                          <a:latin typeface="Arial" panose="020B0604020202020204" pitchFamily="34" charset="0"/>
                        </a:rPr>
                        <a:t>2</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C0C0C0"/>
                    </a:solidFill>
                  </a:tcPr>
                </a:tc>
                <a:extLst>
                  <a:ext uri="{0D108BD9-81ED-4DB2-BD59-A6C34878D82A}">
                    <a16:rowId xmlns:a16="http://schemas.microsoft.com/office/drawing/2014/main" val="2358515485"/>
                  </a:ext>
                </a:extLst>
              </a:tr>
              <a:tr h="866927">
                <a:tc>
                  <a:txBody>
                    <a:bodyPr/>
                    <a:lstStyle/>
                    <a:p>
                      <a:pPr algn="r" rtl="1" fontAlgn="ctr"/>
                      <a:r>
                        <a:rPr lang="he-IL" sz="1200" b="1" i="0" u="none" strike="noStrike" dirty="0">
                          <a:solidFill>
                            <a:srgbClr val="222222"/>
                          </a:solidFill>
                          <a:effectLst/>
                          <a:latin typeface="Arial" panose="020B0604020202020204" pitchFamily="34" charset="0"/>
                        </a:rPr>
                        <a:t>אליפות העולם לנוער</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dirty="0">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a:solidFill>
                            <a:srgbClr val="222222"/>
                          </a:solidFill>
                          <a:effectLst/>
                          <a:latin typeface="Arial" panose="020B0604020202020204" pitchFamily="34" charset="0"/>
                        </a:rPr>
                        <a:t>1</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FD700"/>
                    </a:solidFill>
                  </a:tcPr>
                </a:tc>
                <a:tc>
                  <a:txBody>
                    <a:bodyPr/>
                    <a:lstStyle/>
                    <a:p>
                      <a:pPr algn="ctr" rtl="0" fontAlgn="ctr"/>
                      <a:r>
                        <a:rPr lang="he-IL" sz="1200" b="1" i="0" u="none" strike="noStrike">
                          <a:solidFill>
                            <a:srgbClr val="222222"/>
                          </a:solidFill>
                          <a:effectLst/>
                          <a:latin typeface="Arial" panose="020B0604020202020204" pitchFamily="34" charset="0"/>
                        </a:rPr>
                        <a:t>2</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C0C0C0"/>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378631429"/>
                  </a:ext>
                </a:extLst>
              </a:tr>
              <a:tr h="866927">
                <a:tc>
                  <a:txBody>
                    <a:bodyPr/>
                    <a:lstStyle/>
                    <a:p>
                      <a:pPr algn="r" rtl="1" fontAlgn="ctr"/>
                      <a:r>
                        <a:rPr lang="he-IL" sz="1200" b="1" i="0" u="none" strike="noStrike">
                          <a:solidFill>
                            <a:srgbClr val="222222"/>
                          </a:solidFill>
                          <a:effectLst/>
                          <a:latin typeface="Arial" panose="020B0604020202020204" pitchFamily="34" charset="0"/>
                        </a:rPr>
                        <a:t>גמר גראנד פרי לנוער</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dirty="0">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a:solidFill>
                            <a:srgbClr val="222222"/>
                          </a:solidFill>
                          <a:effectLst/>
                          <a:latin typeface="Arial" panose="020B0604020202020204" pitchFamily="34" charset="0"/>
                        </a:rPr>
                        <a:t>1</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FD700"/>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6430894"/>
                  </a:ext>
                </a:extLst>
              </a:tr>
              <a:tr h="866927">
                <a:tc>
                  <a:txBody>
                    <a:bodyPr/>
                    <a:lstStyle/>
                    <a:p>
                      <a:pPr algn="r" rtl="1" fontAlgn="ctr"/>
                      <a:r>
                        <a:rPr lang="he-IL" sz="1200" b="1" i="0" u="none" strike="noStrike">
                          <a:solidFill>
                            <a:srgbClr val="222222"/>
                          </a:solidFill>
                          <a:effectLst/>
                          <a:latin typeface="Arial" panose="020B0604020202020204" pitchFamily="34" charset="0"/>
                        </a:rPr>
                        <a:t>אליפות רוסיה לנוער</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dirty="0">
                          <a:solidFill>
                            <a:srgbClr val="222222"/>
                          </a:solidFill>
                          <a:effectLst/>
                          <a:latin typeface="Arial" panose="020B0604020202020204" pitchFamily="34" charset="0"/>
                        </a:rPr>
                        <a:t>5</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en-US" sz="1200" b="1" i="0" u="none" strike="noStrike">
                          <a:solidFill>
                            <a:srgbClr val="222222"/>
                          </a:solidFill>
                          <a:effectLst/>
                          <a:latin typeface="Arial" panose="020B0604020202020204" pitchFamily="34" charset="0"/>
                        </a:rPr>
                        <a:t>WD</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a:solidFill>
                            <a:srgbClr val="222222"/>
                          </a:solidFill>
                          <a:effectLst/>
                          <a:latin typeface="Arial" panose="020B0604020202020204" pitchFamily="34" charset="0"/>
                        </a:rPr>
                        <a:t>1</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FD700"/>
                    </a:solidFill>
                  </a:tcPr>
                </a:tc>
                <a:tc>
                  <a:txBody>
                    <a:bodyPr/>
                    <a:lstStyle/>
                    <a:p>
                      <a:pPr algn="ctr" rtl="0" fontAlgn="ctr"/>
                      <a:r>
                        <a:rPr lang="he-IL" sz="1200" b="1" i="0" u="none" strike="noStrike">
                          <a:solidFill>
                            <a:srgbClr val="222222"/>
                          </a:solidFill>
                          <a:effectLst/>
                          <a:latin typeface="Arial" panose="020B0604020202020204" pitchFamily="34" charset="0"/>
                        </a:rPr>
                        <a:t>5</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84399045"/>
                  </a:ext>
                </a:extLst>
              </a:tr>
              <a:tr h="313887">
                <a:tc gridSpan="6">
                  <a:txBody>
                    <a:bodyPr/>
                    <a:lstStyle/>
                    <a:p>
                      <a:pPr algn="ctr" rtl="1" fontAlgn="ctr"/>
                      <a:r>
                        <a:rPr lang="he-IL" sz="1200" b="1" i="0" u="none" strike="noStrike" dirty="0">
                          <a:solidFill>
                            <a:srgbClr val="222222"/>
                          </a:solidFill>
                          <a:effectLst/>
                          <a:latin typeface="Arial" panose="020B0604020202020204" pitchFamily="34" charset="0"/>
                        </a:rPr>
                        <a:t>קבוצות</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05689470"/>
                  </a:ext>
                </a:extLst>
              </a:tr>
              <a:tr h="582934">
                <a:tc>
                  <a:txBody>
                    <a:bodyPr/>
                    <a:lstStyle/>
                    <a:p>
                      <a:pPr algn="r" rtl="1" fontAlgn="ctr"/>
                      <a:r>
                        <a:rPr lang="he-IL" sz="1200" b="1" i="0" u="none" strike="noStrike">
                          <a:solidFill>
                            <a:srgbClr val="0563C1"/>
                          </a:solidFill>
                          <a:effectLst/>
                          <a:latin typeface="Arial" panose="020B0604020202020204" pitchFamily="34" charset="0"/>
                          <a:hlinkClick r:id="rId2" tooltip="אולימפיאדת החורף"/>
                        </a:rPr>
                        <a:t>אולימפיאדת החורף</a:t>
                      </a:r>
                      <a:endParaRPr lang="he-IL" sz="1200" b="1" i="0" u="none" strike="noStrike">
                        <a:solidFill>
                          <a:srgbClr val="0563C1"/>
                        </a:solidFill>
                        <a:effectLst/>
                        <a:latin typeface="Arial" panose="020B0604020202020204" pitchFamily="34" charset="0"/>
                      </a:endParaRP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dirty="0">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dirty="0">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rtl="0" fontAlgn="ctr"/>
                      <a:r>
                        <a:rPr lang="he-IL" sz="1200" b="1" i="0" u="none" strike="noStrike" dirty="0">
                          <a:solidFill>
                            <a:srgbClr val="222222"/>
                          </a:solidFill>
                          <a:effectLst/>
                          <a:latin typeface="Arial" panose="020B0604020202020204" pitchFamily="34" charset="0"/>
                        </a:rPr>
                        <a:t> </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rtl="0" fontAlgn="ctr"/>
                      <a:r>
                        <a:rPr lang="he-IL" sz="1200" b="1" i="0" u="none" strike="noStrike" dirty="0">
                          <a:solidFill>
                            <a:srgbClr val="222222"/>
                          </a:solidFill>
                          <a:effectLst/>
                          <a:latin typeface="Arial" panose="020B0604020202020204" pitchFamily="34" charset="0"/>
                        </a:rPr>
                        <a:t>1</a:t>
                      </a:r>
                    </a:p>
                  </a:txBody>
                  <a:tcPr marL="9525" marR="9525" marT="9525"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FD700"/>
                    </a:solidFill>
                  </a:tcPr>
                </a:tc>
                <a:extLst>
                  <a:ext uri="{0D108BD9-81ED-4DB2-BD59-A6C34878D82A}">
                    <a16:rowId xmlns:a16="http://schemas.microsoft.com/office/drawing/2014/main" val="3855723664"/>
                  </a:ext>
                </a:extLst>
              </a:tr>
            </a:tbl>
          </a:graphicData>
        </a:graphic>
      </p:graphicFrame>
    </p:spTree>
    <p:extLst>
      <p:ext uri="{BB962C8B-B14F-4D97-AF65-F5344CB8AC3E}">
        <p14:creationId xmlns:p14="http://schemas.microsoft.com/office/powerpoint/2010/main" val="40977358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תמונה קשורה"/>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4151" y="141669"/>
            <a:ext cx="6196050" cy="34852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תוצאת תמונה"/>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016" y="141668"/>
            <a:ext cx="4780479" cy="65675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תמונה קשור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51" y="3757422"/>
            <a:ext cx="4650866" cy="310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096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90153"/>
            <a:ext cx="10515600" cy="889561"/>
          </a:xfrm>
        </p:spPr>
        <p:txBody>
          <a:bodyPr>
            <a:normAutofit/>
          </a:bodyPr>
          <a:lstStyle/>
          <a:p>
            <a:pPr algn="ctr"/>
            <a:r>
              <a:rPr lang="he-IL" dirty="0" smtClean="0">
                <a:cs typeface="+mn-cs"/>
              </a:rPr>
              <a:t>מסקנות</a:t>
            </a:r>
            <a:endParaRPr lang="he-IL" dirty="0">
              <a:cs typeface="+mn-cs"/>
            </a:endParaRPr>
          </a:p>
        </p:txBody>
      </p:sp>
      <p:sp>
        <p:nvSpPr>
          <p:cNvPr id="3" name="מציין מיקום תוכן 2"/>
          <p:cNvSpPr>
            <a:spLocks noGrp="1"/>
          </p:cNvSpPr>
          <p:nvPr>
            <p:ph idx="1"/>
          </p:nvPr>
        </p:nvSpPr>
        <p:spPr>
          <a:xfrm>
            <a:off x="838200" y="1193320"/>
            <a:ext cx="10515600" cy="3156612"/>
          </a:xfrm>
        </p:spPr>
        <p:txBody>
          <a:bodyPr anchor="ctr"/>
          <a:lstStyle/>
          <a:p>
            <a:r>
              <a:rPr lang="he-IL" dirty="0" smtClean="0"/>
              <a:t>יש הרבה דרכים לרומא</a:t>
            </a:r>
          </a:p>
          <a:p>
            <a:r>
              <a:rPr lang="he-IL" dirty="0" smtClean="0"/>
              <a:t>אין שתי קריירות זהות</a:t>
            </a:r>
          </a:p>
          <a:p>
            <a:r>
              <a:rPr lang="he-IL" dirty="0" smtClean="0"/>
              <a:t>אורך קריירה ספורטיבית כתקופה, זו תופעה שתלויה בהרבה גורמים ומשתנים ובעיקר בספורטאי עצמו</a:t>
            </a:r>
          </a:p>
        </p:txBody>
      </p:sp>
      <p:sp>
        <p:nvSpPr>
          <p:cNvPr id="4" name="מלבן 3"/>
          <p:cNvSpPr/>
          <p:nvPr/>
        </p:nvSpPr>
        <p:spPr>
          <a:xfrm>
            <a:off x="6446472" y="4015039"/>
            <a:ext cx="4679486" cy="523220"/>
          </a:xfrm>
          <a:prstGeom prst="rect">
            <a:avLst/>
          </a:prstGeom>
        </p:spPr>
        <p:txBody>
          <a:bodyPr wrap="none">
            <a:spAutoFit/>
          </a:bodyPr>
          <a:lstStyle/>
          <a:p>
            <a:r>
              <a:rPr lang="he-IL" sz="2800" b="1" dirty="0"/>
              <a:t>וזה כבר נושא </a:t>
            </a:r>
            <a:r>
              <a:rPr lang="he-IL" sz="2800" b="1" dirty="0" smtClean="0"/>
              <a:t>להרצאה אחרת...</a:t>
            </a:r>
            <a:endParaRPr lang="he-IL" sz="2800" b="1" dirty="0"/>
          </a:p>
        </p:txBody>
      </p:sp>
    </p:spTree>
    <p:extLst>
      <p:ext uri="{BB962C8B-B14F-4D97-AF65-F5344CB8AC3E}">
        <p14:creationId xmlns:p14="http://schemas.microsoft.com/office/powerpoint/2010/main" val="49024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24" y="270019"/>
            <a:ext cx="12147176" cy="6316531"/>
          </a:xfrm>
        </p:spPr>
      </p:pic>
    </p:spTree>
    <p:extLst>
      <p:ext uri="{BB962C8B-B14F-4D97-AF65-F5344CB8AC3E}">
        <p14:creationId xmlns:p14="http://schemas.microsoft.com/office/powerpoint/2010/main" val="1806640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412123"/>
          </a:xfrm>
        </p:spPr>
        <p:txBody>
          <a:bodyPr>
            <a:normAutofit fontScale="90000"/>
          </a:bodyPr>
          <a:lstStyle/>
          <a:p>
            <a:pPr algn="ctr"/>
            <a:r>
              <a:rPr lang="he-IL" dirty="0" smtClean="0">
                <a:cs typeface="+mn-cs"/>
              </a:rPr>
              <a:t>זה מה שאומר לנו מומחה </a:t>
            </a:r>
            <a:r>
              <a:rPr lang="he-IL" dirty="0" err="1" smtClean="0">
                <a:cs typeface="+mn-cs"/>
              </a:rPr>
              <a:t>בומפה</a:t>
            </a:r>
            <a:r>
              <a:rPr lang="he-IL" dirty="0" smtClean="0">
                <a:cs typeface="+mn-cs"/>
              </a:rPr>
              <a:t>!</a:t>
            </a:r>
            <a:endParaRPr lang="he-IL" dirty="0">
              <a:cs typeface="+mn-cs"/>
            </a:endParaRPr>
          </a:p>
        </p:txBody>
      </p:sp>
      <p:sp>
        <p:nvSpPr>
          <p:cNvPr id="3" name="מציין מיקום תוכן 2"/>
          <p:cNvSpPr>
            <a:spLocks noGrp="1"/>
          </p:cNvSpPr>
          <p:nvPr>
            <p:ph idx="1"/>
          </p:nvPr>
        </p:nvSpPr>
        <p:spPr>
          <a:xfrm>
            <a:off x="566670" y="412124"/>
            <a:ext cx="10787130" cy="6207617"/>
          </a:xfrm>
        </p:spPr>
        <p:txBody>
          <a:bodyPr>
            <a:normAutofit fontScale="92500"/>
          </a:bodyPr>
          <a:lstStyle/>
          <a:p>
            <a:pPr marL="0" indent="0">
              <a:buNone/>
            </a:pPr>
            <a:r>
              <a:rPr lang="he-IL" dirty="0" smtClean="0"/>
              <a:t>ענפי ספורט מתחלקים לשתי קבוצות מרכזיות מבחינת גיל התחלת העיסוק המקצועי בענף:</a:t>
            </a:r>
          </a:p>
          <a:p>
            <a:pPr marL="0" indent="0">
              <a:buNone/>
            </a:pPr>
            <a:r>
              <a:rPr lang="he-IL" sz="2600" dirty="0" smtClean="0"/>
              <a:t>1. </a:t>
            </a:r>
            <a:r>
              <a:rPr lang="he-IL" sz="2600" b="1" dirty="0" smtClean="0"/>
              <a:t>ענפי ספורט שדורשים מיומנויות טכניות ופיתוחן בגיל צעיר (ילדות מאוחרת גיל 6-8):</a:t>
            </a:r>
          </a:p>
          <a:p>
            <a:pPr marL="514350" indent="-514350">
              <a:buFont typeface="+mj-lt"/>
              <a:buAutoNum type="arabicPeriod"/>
            </a:pPr>
            <a:r>
              <a:rPr lang="he-IL" sz="2200" dirty="0" smtClean="0"/>
              <a:t>ריקודים סלונים</a:t>
            </a:r>
          </a:p>
          <a:p>
            <a:pPr marL="514350" indent="-514350">
              <a:buFont typeface="+mj-lt"/>
              <a:buAutoNum type="arabicPeriod"/>
            </a:pPr>
            <a:r>
              <a:rPr lang="he-IL" sz="2200" dirty="0" smtClean="0"/>
              <a:t>קפיצות למים</a:t>
            </a:r>
          </a:p>
          <a:p>
            <a:pPr marL="514350" indent="-514350">
              <a:buFont typeface="+mj-lt"/>
              <a:buAutoNum type="arabicPeriod"/>
            </a:pPr>
            <a:r>
              <a:rPr lang="he-IL" sz="2200" dirty="0" smtClean="0"/>
              <a:t>החלקה אומנותית על קרח</a:t>
            </a:r>
          </a:p>
          <a:p>
            <a:pPr marL="514350" indent="-514350">
              <a:buFont typeface="+mj-lt"/>
              <a:buAutoNum type="arabicPeriod"/>
            </a:pPr>
            <a:r>
              <a:rPr lang="he-IL" sz="2200" dirty="0" smtClean="0"/>
              <a:t>התעמלות מכשירים</a:t>
            </a:r>
          </a:p>
          <a:p>
            <a:pPr marL="514350" indent="-514350">
              <a:buFont typeface="+mj-lt"/>
              <a:buAutoNum type="arabicPeriod"/>
            </a:pPr>
            <a:r>
              <a:rPr lang="he-IL" sz="2200" dirty="0" smtClean="0"/>
              <a:t>התעמלות אומנותית</a:t>
            </a:r>
          </a:p>
          <a:p>
            <a:pPr marL="514350" indent="-514350">
              <a:buFont typeface="+mj-lt"/>
              <a:buAutoNum type="arabicPeriod"/>
            </a:pPr>
            <a:r>
              <a:rPr lang="he-IL" sz="2200" dirty="0" smtClean="0"/>
              <a:t>הוקי קרח</a:t>
            </a:r>
          </a:p>
          <a:p>
            <a:pPr marL="514350" indent="-514350">
              <a:buFont typeface="+mj-lt"/>
              <a:buAutoNum type="arabicPeriod"/>
            </a:pPr>
            <a:r>
              <a:rPr lang="he-IL" sz="2200" dirty="0" smtClean="0"/>
              <a:t>סקי במורדות</a:t>
            </a:r>
          </a:p>
          <a:p>
            <a:pPr marL="514350" indent="-514350">
              <a:buFont typeface="+mj-lt"/>
              <a:buAutoNum type="arabicPeriod"/>
            </a:pPr>
            <a:r>
              <a:rPr lang="he-IL" sz="2200" dirty="0" smtClean="0"/>
              <a:t>שחייה</a:t>
            </a:r>
          </a:p>
          <a:p>
            <a:pPr marL="514350" indent="-514350">
              <a:buFont typeface="+mj-lt"/>
              <a:buAutoNum type="arabicPeriod"/>
            </a:pPr>
            <a:r>
              <a:rPr lang="he-IL" sz="2200" dirty="0" smtClean="0"/>
              <a:t>שחייה צורנית</a:t>
            </a:r>
          </a:p>
          <a:p>
            <a:pPr marL="514350" indent="-514350">
              <a:buFont typeface="+mj-lt"/>
              <a:buAutoNum type="arabicPeriod"/>
            </a:pPr>
            <a:r>
              <a:rPr lang="he-IL" sz="2200" dirty="0" smtClean="0"/>
              <a:t>טניס שולחן</a:t>
            </a:r>
          </a:p>
          <a:p>
            <a:pPr marL="514350" indent="-514350">
              <a:buFont typeface="+mj-lt"/>
              <a:buAutoNum type="arabicPeriod"/>
            </a:pPr>
            <a:r>
              <a:rPr lang="he-IL" sz="2200" dirty="0" smtClean="0"/>
              <a:t>טניס</a:t>
            </a:r>
          </a:p>
          <a:p>
            <a:pPr marL="514350" indent="-514350">
              <a:buFont typeface="+mj-lt"/>
              <a:buAutoNum type="arabicPeriod"/>
            </a:pPr>
            <a:r>
              <a:rPr lang="he-IL" sz="2200" dirty="0" smtClean="0"/>
              <a:t>ועוד...</a:t>
            </a:r>
          </a:p>
          <a:p>
            <a:endParaRPr lang="he-IL" dirty="0" smtClean="0"/>
          </a:p>
          <a:p>
            <a:pPr marL="514350" indent="-514350">
              <a:buFont typeface="+mj-lt"/>
              <a:buAutoNum type="arabicPeriod"/>
            </a:pPr>
            <a:endParaRPr lang="he-IL" dirty="0" smtClean="0"/>
          </a:p>
          <a:p>
            <a:pPr marL="514350" indent="-514350">
              <a:buFont typeface="+mj-lt"/>
              <a:buAutoNum type="arabicPeriod"/>
            </a:pPr>
            <a:endParaRPr lang="he-IL" dirty="0" smtClean="0"/>
          </a:p>
          <a:p>
            <a:pPr marL="514350" indent="-514350">
              <a:buFont typeface="+mj-lt"/>
              <a:buAutoNum type="arabicPeriod"/>
            </a:pPr>
            <a:endParaRPr lang="he-IL" dirty="0"/>
          </a:p>
        </p:txBody>
      </p:sp>
    </p:spTree>
    <p:extLst>
      <p:ext uri="{BB962C8B-B14F-4D97-AF65-F5344CB8AC3E}">
        <p14:creationId xmlns:p14="http://schemas.microsoft.com/office/powerpoint/2010/main" val="17037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67428"/>
            <a:ext cx="10515600" cy="412123"/>
          </a:xfrm>
        </p:spPr>
        <p:txBody>
          <a:bodyPr>
            <a:normAutofit fontScale="90000"/>
          </a:bodyPr>
          <a:lstStyle/>
          <a:p>
            <a:pPr algn="ctr"/>
            <a:r>
              <a:rPr lang="he-IL" dirty="0" smtClean="0">
                <a:cs typeface="+mn-cs"/>
              </a:rPr>
              <a:t>זה מה שאומר לנו מומחה </a:t>
            </a:r>
            <a:r>
              <a:rPr lang="he-IL" dirty="0" err="1" smtClean="0">
                <a:cs typeface="+mn-cs"/>
              </a:rPr>
              <a:t>בומפה</a:t>
            </a:r>
            <a:r>
              <a:rPr lang="he-IL" dirty="0" smtClean="0">
                <a:cs typeface="+mn-cs"/>
              </a:rPr>
              <a:t>!</a:t>
            </a:r>
            <a:endParaRPr lang="he-IL" dirty="0">
              <a:cs typeface="+mn-cs"/>
            </a:endParaRPr>
          </a:p>
        </p:txBody>
      </p:sp>
      <p:sp>
        <p:nvSpPr>
          <p:cNvPr id="3" name="מציין מיקום תוכן 2"/>
          <p:cNvSpPr>
            <a:spLocks noGrp="1"/>
          </p:cNvSpPr>
          <p:nvPr>
            <p:ph idx="1"/>
          </p:nvPr>
        </p:nvSpPr>
        <p:spPr>
          <a:xfrm>
            <a:off x="838200" y="875765"/>
            <a:ext cx="10515600" cy="5383369"/>
          </a:xfrm>
        </p:spPr>
        <p:txBody>
          <a:bodyPr>
            <a:normAutofit/>
          </a:bodyPr>
          <a:lstStyle/>
          <a:p>
            <a:pPr marL="0" indent="0">
              <a:buNone/>
            </a:pPr>
            <a:r>
              <a:rPr lang="he-IL" dirty="0" smtClean="0"/>
              <a:t>ענפי ספורט מתחלקים לשתי קבוצות מרכזיות מבחינת גיל התחלת העיסוק המקצועי בענף:</a:t>
            </a:r>
          </a:p>
          <a:p>
            <a:pPr marL="0" indent="0">
              <a:buNone/>
            </a:pPr>
            <a:r>
              <a:rPr lang="he-IL" sz="2400" dirty="0" smtClean="0"/>
              <a:t>2. </a:t>
            </a:r>
            <a:r>
              <a:rPr lang="he-IL" sz="2400" b="1" dirty="0" smtClean="0"/>
              <a:t>ענפי ספורט שלא דורשים ייחודיות ענפית מוקדמת (קדם התפתחות מינית 9-14):</a:t>
            </a:r>
          </a:p>
          <a:p>
            <a:pPr marL="514350" indent="-514350">
              <a:buFont typeface="+mj-lt"/>
              <a:buAutoNum type="arabicPeriod"/>
            </a:pPr>
            <a:r>
              <a:rPr lang="he-IL" sz="2000" dirty="0" smtClean="0"/>
              <a:t>אתלטיקה קלה</a:t>
            </a:r>
          </a:p>
          <a:p>
            <a:pPr marL="514350" indent="-514350">
              <a:buFont typeface="+mj-lt"/>
              <a:buAutoNum type="arabicPeriod"/>
            </a:pPr>
            <a:r>
              <a:rPr lang="he-IL" sz="2000" dirty="0" smtClean="0"/>
              <a:t>משחקי כדור </a:t>
            </a:r>
          </a:p>
          <a:p>
            <a:pPr marL="514350" indent="-514350">
              <a:buFont typeface="+mj-lt"/>
              <a:buAutoNum type="arabicPeriod"/>
            </a:pPr>
            <a:r>
              <a:rPr lang="he-IL" sz="2000" dirty="0" smtClean="0"/>
              <a:t>סיוף</a:t>
            </a:r>
          </a:p>
          <a:p>
            <a:pPr marL="514350" indent="-514350">
              <a:buFont typeface="+mj-lt"/>
              <a:buAutoNum type="arabicPeriod"/>
            </a:pPr>
            <a:r>
              <a:rPr lang="he-IL" sz="2000" dirty="0" smtClean="0"/>
              <a:t>טריאתלון</a:t>
            </a:r>
          </a:p>
          <a:p>
            <a:pPr marL="514350" indent="-514350">
              <a:buFont typeface="+mj-lt"/>
              <a:buAutoNum type="arabicPeriod"/>
            </a:pPr>
            <a:r>
              <a:rPr lang="he-IL" sz="2000" dirty="0" smtClean="0"/>
              <a:t>ירי ספורטיבי</a:t>
            </a:r>
          </a:p>
          <a:p>
            <a:pPr marL="514350" indent="-514350">
              <a:buFont typeface="+mj-lt"/>
              <a:buAutoNum type="arabicPeriod"/>
            </a:pPr>
            <a:r>
              <a:rPr lang="he-IL" sz="2000" dirty="0" smtClean="0"/>
              <a:t>ענפי קרב</a:t>
            </a:r>
          </a:p>
          <a:p>
            <a:pPr marL="514350" indent="-514350">
              <a:buFont typeface="+mj-lt"/>
              <a:buAutoNum type="arabicPeriod"/>
            </a:pPr>
            <a:r>
              <a:rPr lang="he-IL" sz="2000" dirty="0" smtClean="0"/>
              <a:t>הרמת משקולות</a:t>
            </a:r>
          </a:p>
          <a:p>
            <a:pPr marL="514350" indent="-514350">
              <a:buFont typeface="+mj-lt"/>
              <a:buAutoNum type="arabicPeriod"/>
            </a:pPr>
            <a:r>
              <a:rPr lang="he-IL" sz="2000" dirty="0" smtClean="0"/>
              <a:t>ועוד..</a:t>
            </a:r>
          </a:p>
          <a:p>
            <a:pPr marL="514350" indent="-514350">
              <a:buFont typeface="+mj-lt"/>
              <a:buAutoNum type="arabicPeriod"/>
            </a:pPr>
            <a:endParaRPr lang="he-IL" dirty="0" smtClean="0"/>
          </a:p>
          <a:p>
            <a:pPr marL="514350" indent="-514350">
              <a:buFont typeface="+mj-lt"/>
              <a:buAutoNum type="arabicPeriod"/>
            </a:pPr>
            <a:endParaRPr lang="he-IL" dirty="0" smtClean="0"/>
          </a:p>
          <a:p>
            <a:pPr marL="514350" indent="-514350">
              <a:buFont typeface="+mj-lt"/>
              <a:buAutoNum type="arabicPeriod"/>
            </a:pPr>
            <a:endParaRPr lang="he-IL" dirty="0" smtClean="0"/>
          </a:p>
          <a:p>
            <a:pPr marL="514350" indent="-514350">
              <a:buFont typeface="+mj-lt"/>
              <a:buAutoNum type="arabicPeriod"/>
            </a:pPr>
            <a:endParaRPr lang="he-IL" dirty="0"/>
          </a:p>
        </p:txBody>
      </p:sp>
    </p:spTree>
    <p:extLst>
      <p:ext uri="{BB962C8B-B14F-4D97-AF65-F5344CB8AC3E}">
        <p14:creationId xmlns:p14="http://schemas.microsoft.com/office/powerpoint/2010/main" val="14596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122" name="Picture 2" descr="H:\לאוניד\מכללה\2016-17\לאוניד 2017\מסרה מלאה\בומפה\המשך.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82" y="130629"/>
            <a:ext cx="5045466" cy="6417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לאוניד\מכללה\2016-17\לאוניד 2017\מסרה מלאה\בומפה\גיל הגעה להישג מרבי.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977523" y="130630"/>
            <a:ext cx="5269478" cy="6417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47995" y="6547757"/>
            <a:ext cx="2339102" cy="246221"/>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עקרונות איתור ומיון של הספורטאים צעירים </a:t>
            </a:r>
            <a:endParaRPr kumimoji="0" lang="he-IL"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23071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604683"/>
          </a:xfrm>
        </p:spPr>
        <p:txBody>
          <a:bodyPr>
            <a:normAutofit fontScale="90000"/>
          </a:bodyPr>
          <a:lstStyle/>
          <a:p>
            <a:pPr algn="ctr"/>
            <a:r>
              <a:rPr lang="he-IL" dirty="0" smtClean="0">
                <a:cs typeface="+mn-cs"/>
              </a:rPr>
              <a:t>מתי אנחנו באים לספורט...?!</a:t>
            </a:r>
            <a:endParaRPr lang="he-IL" dirty="0">
              <a:cs typeface="+mn-cs"/>
            </a:endParaRPr>
          </a:p>
        </p:txBody>
      </p:sp>
      <p:pic>
        <p:nvPicPr>
          <p:cNvPr id="6" name="גיל התחלת היסוק בספורט 1">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3060835" y="604684"/>
            <a:ext cx="6070329" cy="6070329"/>
          </a:xfrm>
        </p:spPr>
      </p:pic>
    </p:spTree>
    <p:extLst>
      <p:ext uri="{BB962C8B-B14F-4D97-AF65-F5344CB8AC3E}">
        <p14:creationId xmlns:p14="http://schemas.microsoft.com/office/powerpoint/2010/main" val="593878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
            <a:ext cx="10515600" cy="528033"/>
          </a:xfrm>
        </p:spPr>
        <p:txBody>
          <a:bodyPr>
            <a:normAutofit fontScale="90000"/>
          </a:bodyPr>
          <a:lstStyle/>
          <a:p>
            <a:pPr algn="ctr"/>
            <a:r>
              <a:rPr lang="he-IL" dirty="0" smtClean="0">
                <a:cs typeface="+mn-cs"/>
              </a:rPr>
              <a:t>טניס שולחן- קסמים!</a:t>
            </a:r>
            <a:endParaRPr lang="he-IL" dirty="0">
              <a:cs typeface="+mn-cs"/>
            </a:endParaRPr>
          </a:p>
        </p:txBody>
      </p:sp>
      <p:pic>
        <p:nvPicPr>
          <p:cNvPr id="4" name="טניס שולחן כסמים">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978787" y="528034"/>
            <a:ext cx="6234425" cy="6234425"/>
          </a:xfrm>
        </p:spPr>
      </p:pic>
    </p:spTree>
    <p:extLst>
      <p:ext uri="{BB962C8B-B14F-4D97-AF65-F5344CB8AC3E}">
        <p14:creationId xmlns:p14="http://schemas.microsoft.com/office/powerpoint/2010/main" val="1215507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5740</TotalTime>
  <Words>1829</Words>
  <Application>Microsoft Office PowerPoint</Application>
  <PresentationFormat>מסך רחב</PresentationFormat>
  <Paragraphs>523</Paragraphs>
  <Slides>48</Slides>
  <Notes>3</Notes>
  <HiddenSlides>0</HiddenSlides>
  <MMClips>15</MMClips>
  <ScaleCrop>false</ScaleCrop>
  <HeadingPairs>
    <vt:vector size="8" baseType="variant">
      <vt:variant>
        <vt:lpstr>גופנים בשימוש</vt:lpstr>
      </vt:variant>
      <vt:variant>
        <vt:i4>5</vt:i4>
      </vt:variant>
      <vt:variant>
        <vt:lpstr>ערכת נושא</vt:lpstr>
      </vt:variant>
      <vt:variant>
        <vt:i4>2</vt:i4>
      </vt:variant>
      <vt:variant>
        <vt:lpstr>שרתי OLE מוטבעים</vt:lpstr>
      </vt:variant>
      <vt:variant>
        <vt:i4>1</vt:i4>
      </vt:variant>
      <vt:variant>
        <vt:lpstr>כותרות שקופיות</vt:lpstr>
      </vt:variant>
      <vt:variant>
        <vt:i4>48</vt:i4>
      </vt:variant>
    </vt:vector>
  </HeadingPairs>
  <TitlesOfParts>
    <vt:vector size="56" baseType="lpstr">
      <vt:lpstr>Arial</vt:lpstr>
      <vt:lpstr>Arial Unicode MS</vt:lpstr>
      <vt:lpstr>Calibri</vt:lpstr>
      <vt:lpstr>Calibri Light</vt:lpstr>
      <vt:lpstr>Times New Roman</vt:lpstr>
      <vt:lpstr>ערכת נושא Office</vt:lpstr>
      <vt:lpstr>1_ערכת נושא Office</vt:lpstr>
      <vt:lpstr>גליון עבודה</vt:lpstr>
      <vt:lpstr>עקרונות פריודיזציה בספורט המודרני בענפים האישיים</vt:lpstr>
      <vt:lpstr>פריודיזציה בעברית...?  </vt:lpstr>
      <vt:lpstr>סוגי תכנון (תקופות הכנה)</vt:lpstr>
      <vt:lpstr>פריודיזציה (תקופתיות)</vt:lpstr>
      <vt:lpstr>זה מה שאומר לנו מומחה בומפה!</vt:lpstr>
      <vt:lpstr>זה מה שאומר לנו מומחה בומפה!</vt:lpstr>
      <vt:lpstr>מצגת של PowerPoint‏</vt:lpstr>
      <vt:lpstr>מתי אנחנו באים לספורט...?!</vt:lpstr>
      <vt:lpstr>טניס שולחן- קסמים!</vt:lpstr>
      <vt:lpstr>באיזה גיל צריך להתחיל כדי להגיע לזה..?</vt:lpstr>
      <vt:lpstr>תקופת הגדילה המואצת - לפני, בזמן ואחרי ההתפתחות המינית puberty))</vt:lpstr>
      <vt:lpstr>מצגת של PowerPoint‏</vt:lpstr>
      <vt:lpstr>תחומי הגילאים בהם ניתן להגיע להישגים ספורטיביים</vt:lpstr>
      <vt:lpstr>ייחודיות תהליכי אימון בשלב התפתחות מינית</vt:lpstr>
      <vt:lpstr>מצגת של PowerPoint‏</vt:lpstr>
      <vt:lpstr>בולט בתופעת ה-”S” שלו! </vt:lpstr>
      <vt:lpstr>Evolution of Usain Bolt's Races - 2004 ➔ 2017</vt:lpstr>
      <vt:lpstr>בולט זה אגדה!!!</vt:lpstr>
      <vt:lpstr>פלפס בתופעת ה-”S” שלו!</vt:lpstr>
      <vt:lpstr>Michael Phelps at Sydney 2000 - Olympic Debut</vt:lpstr>
      <vt:lpstr>World Championships Rome 2009 - 100m Butterfly Men FINAL</vt:lpstr>
      <vt:lpstr>פלפס בגיל המיטבי שלו בהגעה להישג המרבי</vt:lpstr>
      <vt:lpstr>Anthony Ervin 50m Freestyle- Sydney 2000 vs Rio 2016</vt:lpstr>
      <vt:lpstr>אנתוני ארווין - שחיין אמריקאי אגדה</vt:lpstr>
      <vt:lpstr>אנתוני ארווין - קריירה 2000-2001-2012-2016-2020?</vt:lpstr>
      <vt:lpstr>קייטי לדקי</vt:lpstr>
      <vt:lpstr>קטי לדקי שיאי עולם</vt:lpstr>
      <vt:lpstr>קייטי לדקי</vt:lpstr>
      <vt:lpstr>דארה טורס</vt:lpstr>
      <vt:lpstr>דארה טורס</vt:lpstr>
      <vt:lpstr>דארה טורס</vt:lpstr>
      <vt:lpstr>דארה טורס</vt:lpstr>
      <vt:lpstr>Dara Torres -- Inspiration</vt:lpstr>
      <vt:lpstr>כריסטוף מילאק</vt:lpstr>
      <vt:lpstr>ההתקדמות של תומר פרנקל לעומת כריסטוף מילאק</vt:lpstr>
      <vt:lpstr>כריסטוף מילאק (1.20-3.00-6.30)</vt:lpstr>
      <vt:lpstr>תומר פרנקל</vt:lpstr>
      <vt:lpstr>Nicholas David Skelton…?</vt:lpstr>
      <vt:lpstr>Nicholas David Skelton</vt:lpstr>
      <vt:lpstr>החלקה אמנותית על הקרח</vt:lpstr>
      <vt:lpstr>Figure skating at the 2014 Winter Olympics – Ladies' singles</vt:lpstr>
      <vt:lpstr>יבגניה מדבדבה</vt:lpstr>
      <vt:lpstr>מצגת של PowerPoint‏</vt:lpstr>
      <vt:lpstr>יוליה ליפניצקאיה</vt:lpstr>
      <vt:lpstr>הישגים בתחרויות </vt:lpstr>
      <vt:lpstr>מצגת של PowerPoint‏</vt:lpstr>
      <vt:lpstr>מסקנות</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תכניות ופיריודיזציה באימון - ספורט אישי</dc:title>
  <dc:creator>לאוניד קאופמן</dc:creator>
  <cp:lastModifiedBy>Devora Hellerstein</cp:lastModifiedBy>
  <cp:revision>178</cp:revision>
  <dcterms:created xsi:type="dcterms:W3CDTF">2017-01-05T08:50:02Z</dcterms:created>
  <dcterms:modified xsi:type="dcterms:W3CDTF">2018-01-13T11:40:58Z</dcterms:modified>
</cp:coreProperties>
</file>